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335" r:id="rId1"/>
  </p:sldMasterIdLst>
  <p:notesMasterIdLst>
    <p:notesMasterId r:id="rId38"/>
  </p:notesMasterIdLst>
  <p:handoutMasterIdLst>
    <p:handoutMasterId r:id="rId39"/>
  </p:handoutMasterIdLst>
  <p:sldIdLst>
    <p:sldId id="261" r:id="rId2"/>
    <p:sldId id="537" r:id="rId3"/>
    <p:sldId id="531" r:id="rId4"/>
    <p:sldId id="477" r:id="rId5"/>
    <p:sldId id="486" r:id="rId6"/>
    <p:sldId id="487" r:id="rId7"/>
    <p:sldId id="536" r:id="rId8"/>
    <p:sldId id="504" r:id="rId9"/>
    <p:sldId id="496" r:id="rId10"/>
    <p:sldId id="497" r:id="rId11"/>
    <p:sldId id="498" r:id="rId12"/>
    <p:sldId id="499" r:id="rId13"/>
    <p:sldId id="508" r:id="rId14"/>
    <p:sldId id="509" r:id="rId15"/>
    <p:sldId id="510" r:id="rId16"/>
    <p:sldId id="535" r:id="rId17"/>
    <p:sldId id="514" r:id="rId18"/>
    <p:sldId id="534" r:id="rId19"/>
    <p:sldId id="528" r:id="rId20"/>
    <p:sldId id="529" r:id="rId21"/>
    <p:sldId id="530" r:id="rId22"/>
    <p:sldId id="461" r:id="rId23"/>
    <p:sldId id="423" r:id="rId24"/>
    <p:sldId id="424" r:id="rId25"/>
    <p:sldId id="427" r:id="rId26"/>
    <p:sldId id="429" r:id="rId27"/>
    <p:sldId id="430" r:id="rId28"/>
    <p:sldId id="431" r:id="rId29"/>
    <p:sldId id="432" r:id="rId30"/>
    <p:sldId id="433" r:id="rId31"/>
    <p:sldId id="434" r:id="rId32"/>
    <p:sldId id="435" r:id="rId33"/>
    <p:sldId id="365" r:id="rId34"/>
    <p:sldId id="366" r:id="rId35"/>
    <p:sldId id="367" r:id="rId36"/>
    <p:sldId id="286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7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8" autoAdjust="0"/>
    <p:restoredTop sz="99493" autoAdjust="0"/>
  </p:normalViewPr>
  <p:slideViewPr>
    <p:cSldViewPr snapToGrid="0" snapToObjects="1">
      <p:cViewPr varScale="1">
        <p:scale>
          <a:sx n="102" d="100"/>
          <a:sy n="102" d="100"/>
        </p:scale>
        <p:origin x="-183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971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06F73-8A89-FD4E-953E-E2F89C03DA5B}" type="datetimeFigureOut">
              <a:rPr lang="en-US" smtClean="0"/>
              <a:t>30/11/18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BAEF8-5BFE-CB46-B3D0-619293F12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3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A23A2-C517-8C4A-9886-7F897A20C7E3}" type="datetimeFigureOut">
              <a:rPr lang="en-US" smtClean="0"/>
              <a:t>29/11/18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976FD-14B1-3943-95F2-316638BB58B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099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976FD-14B1-3943-95F2-316638BB58B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66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AB4A40D-E83E-DB47-9A90-1544CCACF829}" type="datetime1">
              <a:rPr lang="en-IN" smtClean="0"/>
              <a:t>30/11/18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5B1FEA-406A-7749-A5C3-DDCB5F67A4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93B3-21D8-0841-B3C1-D0D1EF6257B3}" type="datetime1">
              <a:rPr lang="en-IN" smtClean="0"/>
              <a:t>30/11/18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56C2084-BFB9-4347-AC29-A3A64AA9492E}" type="datetime1">
              <a:rPr lang="en-IN" smtClean="0"/>
              <a:t>30/11/18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616"/>
            <a:ext cx="8229600" cy="462654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E150B-DD39-3947-8889-6939F184C698}" type="datetime1">
              <a:rPr lang="en-IN" altLang="zh-TW" smtClean="0">
                <a:latin typeface="Gill Sans MT"/>
                <a:ea typeface="微軟正黑體"/>
              </a:rPr>
              <a:t>30/11/18</a:t>
            </a:fld>
            <a:endParaRPr lang="zh-TW" altLang="en-US">
              <a:latin typeface="Gill Sans MT"/>
              <a:ea typeface="微軟正黑體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latin typeface="Gill Sans MT"/>
              <a:ea typeface="微軟正黑體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B575E-21D9-4F81-9A86-37E23FE3D5CC}" type="slidenum">
              <a:rPr lang="zh-TW" altLang="en-US" smtClean="0">
                <a:latin typeface="Gill Sans MT"/>
                <a:ea typeface="微軟正黑體"/>
              </a:rPr>
              <a:pPr/>
              <a:t>‹#›</a:t>
            </a:fld>
            <a:endParaRPr lang="zh-TW" altLang="en-US">
              <a:latin typeface="Gill Sans MT"/>
              <a:ea typeface="微軟正黑體"/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25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1BC548DE-157F-4445-8A44-E6784E94F383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1460F36-19E2-394E-9256-D699250ABED9}" type="datetime1">
              <a:rPr lang="en-IN" smtClean="0"/>
              <a:t>30/11/18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2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EB3F5-A3AB-9748-99C0-3E0B36DE66D4}" type="datetime1">
              <a:rPr lang="en-IN" smtClean="0"/>
              <a:t>30/11/18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5F30D-3E13-9746-AA53-662180A0D94A}" type="datetime1">
              <a:rPr lang="en-IN" smtClean="0"/>
              <a:t>30/11/18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C5B1FEA-406A-7749-A5C3-DDCB5F67A4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DFD95EF-707A-EC45-A064-496B117FD71C}" type="datetime1">
              <a:rPr lang="en-IN" smtClean="0"/>
              <a:t>30/11/18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978E9E1-F8B5-5A46-9A6D-5A214EB5A687}" type="datetime1">
              <a:rPr lang="en-IN" smtClean="0"/>
              <a:t>30/11/18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D7785-9A64-0046-894E-19ECFDE6272A}" type="datetime1">
              <a:rPr lang="en-IN" smtClean="0"/>
              <a:t>30/11/18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521CE-2E40-294C-A0EC-6FA3B28B830A}" type="datetime1">
              <a:rPr lang="en-IN" smtClean="0"/>
              <a:t>30/11/18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F2C62-66CB-674E-8CD7-AE2638736E66}" type="datetime1">
              <a:rPr lang="en-IN" smtClean="0"/>
              <a:t>30/11/18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B86B0BA0-E83E-EC46-8BD2-2B41701E1AE0}" type="datetime1">
              <a:rPr lang="en-IN" smtClean="0"/>
              <a:t>30/11/18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0C48947-F667-9846-968E-901372134ACC}" type="datetime1">
              <a:rPr lang="en-IN" smtClean="0"/>
              <a:t>30/11/18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F955CDD-D7C6-8042-9352-EB1D3AB4B640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6" r:id="rId1"/>
    <p:sldLayoutId id="2147484337" r:id="rId2"/>
    <p:sldLayoutId id="2147484338" r:id="rId3"/>
    <p:sldLayoutId id="2147484339" r:id="rId4"/>
    <p:sldLayoutId id="2147484340" r:id="rId5"/>
    <p:sldLayoutId id="2147484341" r:id="rId6"/>
    <p:sldLayoutId id="2147484342" r:id="rId7"/>
    <p:sldLayoutId id="2147484343" r:id="rId8"/>
    <p:sldLayoutId id="2147484344" r:id="rId9"/>
    <p:sldLayoutId id="2147484345" r:id="rId10"/>
    <p:sldLayoutId id="2147484346" r:id="rId11"/>
    <p:sldLayoutId id="2147484348" r:id="rId12"/>
    <p:sldLayoutId id="2147484349" r:id="rId13"/>
  </p:sldLayoutIdLst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Bongard_problem" TargetMode="Externa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hyperlink" Target="http://www.intuitivesurgical.com/index.aspx" TargetMode="External"/><Relationship Id="rId5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elizabeth.com/davinci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4.jpeg"/><Relationship Id="rId5" Type="http://schemas.openxmlformats.org/officeDocument/2006/relationships/image" Target="../media/image35.png"/><Relationship Id="rId1" Type="http://schemas.microsoft.com/office/2007/relationships/media" Target="file:///C:\Users\SJB\Documents\_Career\STEM%20Education\SHDHS%20Career%20Day%202010\SHDHS%20Presentation\AutoSorter%20I.wmv" TargetMode="External"/><Relationship Id="rId2" Type="http://schemas.openxmlformats.org/officeDocument/2006/relationships/video" Target="file:///C:\Users\SJB\Documents\_Career\STEM%20Education\SHDHS%20Career%20Day%202010\SHDHS%20Presentation\AutoSorter%20I.wmv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jpeg"/><Relationship Id="rId5" Type="http://schemas.openxmlformats.org/officeDocument/2006/relationships/image" Target="../media/image43.jpeg"/><Relationship Id="rId6" Type="http://schemas.openxmlformats.org/officeDocument/2006/relationships/image" Target="../media/image44.jpeg"/><Relationship Id="rId7" Type="http://schemas.openxmlformats.org/officeDocument/2006/relationships/image" Target="../media/image45.jpeg"/><Relationship Id="rId8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208" y="-401224"/>
            <a:ext cx="8627585" cy="2462585"/>
          </a:xfrm>
        </p:spPr>
        <p:txBody>
          <a:bodyPr>
            <a:normAutofit/>
          </a:bodyPr>
          <a:lstStyle/>
          <a:p>
            <a:r>
              <a:rPr lang="en-US" sz="4800" dirty="0" smtClean="0"/>
              <a:t>Machine Learning AND IT’S APPLICATIONS</a:t>
            </a:r>
            <a:r>
              <a:rPr lang="en-US" sz="3200" dirty="0"/>
              <a:t/>
            </a:r>
            <a:br>
              <a:rPr lang="en-US" sz="3200" dirty="0"/>
            </a:br>
            <a:endParaRPr lang="en-US" sz="1400" dirty="0"/>
          </a:p>
        </p:txBody>
      </p:sp>
      <p:grpSp>
        <p:nvGrpSpPr>
          <p:cNvPr id="4" name="Group 3"/>
          <p:cNvGrpSpPr/>
          <p:nvPr/>
        </p:nvGrpSpPr>
        <p:grpSpPr>
          <a:xfrm>
            <a:off x="258208" y="2351783"/>
            <a:ext cx="7206959" cy="3405550"/>
            <a:chOff x="258208" y="2351783"/>
            <a:chExt cx="7206959" cy="3405550"/>
          </a:xfrm>
        </p:grpSpPr>
        <p:pic>
          <p:nvPicPr>
            <p:cNvPr id="7" name="Picture 6" descr="machine_intelligenc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208" y="2351783"/>
              <a:ext cx="7206959" cy="340555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4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0282" y="3381478"/>
              <a:ext cx="3156853" cy="2206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96762" y="6125812"/>
            <a:ext cx="2116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101128629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2477722" y="6167719"/>
            <a:ext cx="74403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dirty="0"/>
              <a:t>CHANPREET </a:t>
            </a:r>
            <a:r>
              <a:rPr lang="de-DE" sz="2100" dirty="0" smtClean="0"/>
              <a:t>SINGH  ( School of Information Technology )</a:t>
            </a:r>
            <a:endParaRPr lang="de-DE" sz="2100" dirty="0"/>
          </a:p>
          <a:p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2283899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smtClean="0">
                <a:solidFill>
                  <a:schemeClr val="accent2"/>
                </a:solidFill>
                <a:cs typeface="+mj-cs"/>
              </a:rPr>
              <a:t>Representation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10</a:t>
            </a:fld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cs typeface="+mn-cs"/>
              </a:rPr>
              <a:t>Decision trees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cs typeface="+mn-cs"/>
              </a:rPr>
              <a:t>Sets of rules / Logic programs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cs typeface="+mn-cs"/>
              </a:rPr>
              <a:t>Instances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cs typeface="+mn-cs"/>
              </a:rPr>
              <a:t>Graphical models </a:t>
            </a:r>
            <a:endParaRPr lang="en-US" dirty="0" smtClean="0">
              <a:cs typeface="+mn-cs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cs typeface="+mn-cs"/>
              </a:rPr>
              <a:t>Neural </a:t>
            </a:r>
            <a:r>
              <a:rPr lang="en-US" dirty="0" smtClean="0">
                <a:cs typeface="+mn-cs"/>
              </a:rPr>
              <a:t>networks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cs typeface="+mn-cs"/>
              </a:rPr>
              <a:t>Support vector machines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cs typeface="+mn-cs"/>
              </a:rPr>
              <a:t>Model ensembles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cs typeface="+mn-cs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36559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smtClean="0">
                <a:solidFill>
                  <a:schemeClr val="accent2"/>
                </a:solidFill>
                <a:cs typeface="+mj-cs"/>
              </a:rPr>
              <a:t>Evaluation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11</a:t>
            </a:fld>
            <a:endParaRPr 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2800" smtClean="0">
                <a:cs typeface="+mn-cs"/>
              </a:rPr>
              <a:t>Accuracy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smtClean="0">
                <a:cs typeface="+mn-cs"/>
              </a:rPr>
              <a:t>Precision and recall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smtClean="0">
                <a:cs typeface="+mn-cs"/>
              </a:rPr>
              <a:t>Squared error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smtClean="0">
                <a:cs typeface="+mn-cs"/>
              </a:rPr>
              <a:t>Likelihood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smtClean="0">
                <a:cs typeface="+mn-cs"/>
              </a:rPr>
              <a:t>Posterior probability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smtClean="0">
                <a:cs typeface="+mn-cs"/>
              </a:rPr>
              <a:t>Cost / Utility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smtClean="0">
                <a:cs typeface="+mn-cs"/>
              </a:rPr>
              <a:t>Margin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smtClean="0">
                <a:cs typeface="+mn-cs"/>
              </a:rPr>
              <a:t>Entropy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smtClean="0">
                <a:cs typeface="+mn-cs"/>
              </a:rPr>
              <a:t>K-L divergence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2800" smtClean="0">
                <a:cs typeface="+mn-cs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110760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 smtClean="0">
                <a:solidFill>
                  <a:schemeClr val="accent2"/>
                </a:solidFill>
                <a:cs typeface="+mj-cs"/>
              </a:rPr>
              <a:t>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12</a:t>
            </a:fld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648" y="1600200"/>
            <a:ext cx="8153400" cy="513684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Combinatorial optimization</a:t>
            </a:r>
          </a:p>
          <a:p>
            <a:pPr lvl="1" eaLnBrk="1" hangingPunct="1">
              <a:defRPr/>
            </a:pPr>
            <a:r>
              <a:rPr lang="en-US" dirty="0" smtClean="0"/>
              <a:t>E.g.: Greedy </a:t>
            </a:r>
            <a:r>
              <a:rPr lang="en-US" dirty="0" smtClean="0"/>
              <a:t>search</a:t>
            </a:r>
          </a:p>
          <a:p>
            <a:pPr marL="365760" lvl="1" indent="0" eaLnBrk="1" hangingPunct="1">
              <a:buNone/>
              <a:defRPr/>
            </a:pPr>
            <a:endParaRPr lang="en-US" dirty="0"/>
          </a:p>
          <a:p>
            <a:pPr marL="365760" lvl="1" indent="0" eaLnBrk="1" hangingPunct="1"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Convex optimization</a:t>
            </a:r>
          </a:p>
          <a:p>
            <a:pPr lvl="1" eaLnBrk="1" hangingPunct="1">
              <a:defRPr/>
            </a:pPr>
            <a:r>
              <a:rPr lang="en-US" dirty="0" smtClean="0"/>
              <a:t>E.g.: Gradient </a:t>
            </a:r>
            <a:r>
              <a:rPr lang="en-US" dirty="0" smtClean="0"/>
              <a:t>descent</a:t>
            </a:r>
          </a:p>
          <a:p>
            <a:pPr lvl="1" eaLnBrk="1" hangingPunct="1">
              <a:defRPr/>
            </a:pPr>
            <a:endParaRPr lang="en-US" dirty="0" smtClean="0"/>
          </a:p>
          <a:p>
            <a:pPr marL="365760" lvl="1" indent="0" eaLnBrk="1" hangingPunct="1"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Constrained optimization</a:t>
            </a:r>
          </a:p>
          <a:p>
            <a:pPr lvl="1" eaLnBrk="1" hangingPunct="1">
              <a:defRPr/>
            </a:pPr>
            <a:r>
              <a:rPr lang="en-US" dirty="0" smtClean="0"/>
              <a:t>E.g.: Linear programming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147" y="1527630"/>
            <a:ext cx="2963333" cy="1519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-43" b="6305"/>
          <a:stretch/>
        </p:blipFill>
        <p:spPr>
          <a:xfrm>
            <a:off x="4995333" y="5193505"/>
            <a:ext cx="3967820" cy="165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3330" b="-3411"/>
          <a:stretch/>
        </p:blipFill>
        <p:spPr>
          <a:xfrm>
            <a:off x="4948591" y="3109380"/>
            <a:ext cx="4171219" cy="21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17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22B575E-21D9-4F81-9A86-37E23FE3D5CC}" type="slidenum">
              <a:rPr lang="zh-TW" altLang="en-US" smtClean="0">
                <a:latin typeface="Gill Sans MT"/>
                <a:ea typeface="微軟正黑體"/>
              </a:rPr>
              <a:pPr/>
              <a:t>13</a:t>
            </a:fld>
            <a:endParaRPr lang="zh-TW" altLang="en-US">
              <a:latin typeface="Gill Sans MT"/>
              <a:ea typeface="微軟正黑體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Learning system model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691680" y="2804588"/>
            <a:ext cx="122413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altLang="zh-TW" sz="2400" dirty="0" smtClean="0">
                <a:solidFill>
                  <a:srgbClr val="000000"/>
                </a:solidFill>
                <a:latin typeface="Gill Sans MT"/>
                <a:ea typeface="微軟正黑體"/>
              </a:rPr>
              <a:t>Input Samples</a:t>
            </a:r>
            <a:endParaRPr lang="zh-TW" altLang="en-US" sz="2400" dirty="0">
              <a:solidFill>
                <a:srgbClr val="000000"/>
              </a:solidFill>
              <a:latin typeface="Gill Sans MT"/>
              <a:ea typeface="微軟正黑體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292080" y="2804588"/>
            <a:ext cx="129614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altLang="zh-TW" sz="2400" dirty="0" smtClean="0">
                <a:solidFill>
                  <a:srgbClr val="000000"/>
                </a:solidFill>
                <a:latin typeface="Gill Sans MT"/>
                <a:ea typeface="微軟正黑體"/>
              </a:rPr>
              <a:t>Learning Method</a:t>
            </a:r>
            <a:endParaRPr lang="zh-TW" altLang="en-US" sz="2400" dirty="0">
              <a:solidFill>
                <a:srgbClr val="000000"/>
              </a:solidFill>
              <a:latin typeface="Gill Sans MT"/>
              <a:ea typeface="微軟正黑體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133027" y="4343615"/>
            <a:ext cx="115905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altLang="zh-TW" sz="2400" dirty="0" smtClean="0">
                <a:solidFill>
                  <a:srgbClr val="000000"/>
                </a:solidFill>
                <a:latin typeface="Gill Sans MT"/>
                <a:ea typeface="微軟正黑體"/>
              </a:rPr>
              <a:t>System</a:t>
            </a:r>
            <a:endParaRPr lang="zh-TW" altLang="en-US" sz="2400" dirty="0">
              <a:solidFill>
                <a:srgbClr val="000000"/>
              </a:solidFill>
              <a:latin typeface="Gill Sans MT"/>
              <a:ea typeface="微軟正黑體"/>
            </a:endParaRPr>
          </a:p>
        </p:txBody>
      </p:sp>
      <p:cxnSp>
        <p:nvCxnSpPr>
          <p:cNvPr id="16" name="肘形接點 15"/>
          <p:cNvCxnSpPr>
            <a:stCxn id="13" idx="3"/>
            <a:endCxn id="27" idx="1"/>
          </p:cNvCxnSpPr>
          <p:nvPr/>
        </p:nvCxnSpPr>
        <p:spPr>
          <a:xfrm>
            <a:off x="2915816" y="3220087"/>
            <a:ext cx="1217211" cy="135436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endCxn id="26" idx="1"/>
          </p:cNvCxnSpPr>
          <p:nvPr/>
        </p:nvCxnSpPr>
        <p:spPr>
          <a:xfrm>
            <a:off x="3419872" y="3220086"/>
            <a:ext cx="1872208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26" idx="3"/>
          </p:cNvCxnSpPr>
          <p:nvPr/>
        </p:nvCxnSpPr>
        <p:spPr>
          <a:xfrm>
            <a:off x="6588224" y="3220087"/>
            <a:ext cx="82809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接點 35"/>
          <p:cNvCxnSpPr>
            <a:stCxn id="27" idx="3"/>
            <a:endCxn id="26" idx="2"/>
          </p:cNvCxnSpPr>
          <p:nvPr/>
        </p:nvCxnSpPr>
        <p:spPr>
          <a:xfrm flipV="1">
            <a:off x="5292080" y="3635585"/>
            <a:ext cx="648072" cy="938863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/>
          <p:cNvSpPr txBox="1"/>
          <p:nvPr/>
        </p:nvSpPr>
        <p:spPr>
          <a:xfrm>
            <a:off x="4067695" y="5196510"/>
            <a:ext cx="128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TW" sz="2400" dirty="0" smtClean="0">
                <a:solidFill>
                  <a:srgbClr val="000000"/>
                </a:solidFill>
                <a:latin typeface="Gill Sans MT"/>
                <a:ea typeface="微軟正黑體"/>
              </a:rPr>
              <a:t>Training</a:t>
            </a:r>
            <a:endParaRPr lang="zh-TW" altLang="en-US" sz="2400" dirty="0">
              <a:solidFill>
                <a:srgbClr val="000000"/>
              </a:solidFill>
              <a:latin typeface="Gill Sans MT"/>
              <a:ea typeface="微軟正黑體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4067696" y="2132856"/>
            <a:ext cx="128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TW" sz="2400" dirty="0" smtClean="0">
                <a:solidFill>
                  <a:srgbClr val="000000"/>
                </a:solidFill>
                <a:latin typeface="Gill Sans MT"/>
                <a:ea typeface="微軟正黑體"/>
              </a:rPr>
              <a:t>Testing</a:t>
            </a:r>
            <a:endParaRPr lang="zh-TW" altLang="en-US" sz="2400" dirty="0">
              <a:solidFill>
                <a:srgbClr val="000000"/>
              </a:solidFill>
              <a:latin typeface="Gill Sans MT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587324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流程圖: 程序 177"/>
          <p:cNvSpPr/>
          <p:nvPr/>
        </p:nvSpPr>
        <p:spPr>
          <a:xfrm>
            <a:off x="5940152" y="3933056"/>
            <a:ext cx="2592288" cy="1944216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60" name="流程圖: 程序 159"/>
          <p:cNvSpPr/>
          <p:nvPr/>
        </p:nvSpPr>
        <p:spPr>
          <a:xfrm>
            <a:off x="3347864" y="1772816"/>
            <a:ext cx="2592288" cy="1944216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21" name="流程圖: 程序 120"/>
          <p:cNvSpPr/>
          <p:nvPr/>
        </p:nvSpPr>
        <p:spPr>
          <a:xfrm>
            <a:off x="755576" y="3904621"/>
            <a:ext cx="2592288" cy="1944216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22B575E-21D9-4F81-9A86-37E23FE3D5CC}" type="slidenum">
              <a:rPr lang="zh-TW" altLang="en-US" smtClean="0">
                <a:latin typeface="Gill Sans MT"/>
                <a:ea typeface="微軟正黑體"/>
              </a:rPr>
              <a:pPr/>
              <a:t>14</a:t>
            </a:fld>
            <a:endParaRPr lang="zh-TW" altLang="en-US">
              <a:latin typeface="Gill Sans MT"/>
              <a:ea typeface="微軟正黑體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and testing</a:t>
            </a:r>
            <a:endParaRPr lang="zh-TW" altLang="en-US" dirty="0"/>
          </a:p>
        </p:txBody>
      </p:sp>
      <p:sp>
        <p:nvSpPr>
          <p:cNvPr id="106" name="乘號 105"/>
          <p:cNvSpPr/>
          <p:nvPr/>
        </p:nvSpPr>
        <p:spPr>
          <a:xfrm>
            <a:off x="1043608" y="4192653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07" name="乘號 106"/>
          <p:cNvSpPr/>
          <p:nvPr/>
        </p:nvSpPr>
        <p:spPr>
          <a:xfrm>
            <a:off x="1259632" y="4336669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08" name="乘號 107"/>
          <p:cNvSpPr/>
          <p:nvPr/>
        </p:nvSpPr>
        <p:spPr>
          <a:xfrm>
            <a:off x="1331640" y="4120645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09" name="乘號 108"/>
          <p:cNvSpPr/>
          <p:nvPr/>
        </p:nvSpPr>
        <p:spPr>
          <a:xfrm>
            <a:off x="1043608" y="4408677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10" name="乘號 109"/>
          <p:cNvSpPr/>
          <p:nvPr/>
        </p:nvSpPr>
        <p:spPr>
          <a:xfrm>
            <a:off x="1547664" y="4336669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11" name="乘號 110"/>
          <p:cNvSpPr/>
          <p:nvPr/>
        </p:nvSpPr>
        <p:spPr>
          <a:xfrm>
            <a:off x="1475656" y="4552693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12" name="乘號 111"/>
          <p:cNvSpPr/>
          <p:nvPr/>
        </p:nvSpPr>
        <p:spPr>
          <a:xfrm>
            <a:off x="1187624" y="4624701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13" name="流程圖: 接點 112"/>
          <p:cNvSpPr/>
          <p:nvPr/>
        </p:nvSpPr>
        <p:spPr>
          <a:xfrm>
            <a:off x="1907704" y="4912733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14" name="流程圖: 接點 113"/>
          <p:cNvSpPr/>
          <p:nvPr/>
        </p:nvSpPr>
        <p:spPr>
          <a:xfrm>
            <a:off x="1691680" y="5128757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15" name="流程圖: 接點 114"/>
          <p:cNvSpPr/>
          <p:nvPr/>
        </p:nvSpPr>
        <p:spPr>
          <a:xfrm>
            <a:off x="2195736" y="4912733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16" name="流程圖: 接點 115"/>
          <p:cNvSpPr/>
          <p:nvPr/>
        </p:nvSpPr>
        <p:spPr>
          <a:xfrm>
            <a:off x="1979712" y="5128757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17" name="流程圖: 接點 116"/>
          <p:cNvSpPr/>
          <p:nvPr/>
        </p:nvSpPr>
        <p:spPr>
          <a:xfrm>
            <a:off x="1835696" y="5344781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18" name="流程圖: 接點 117"/>
          <p:cNvSpPr/>
          <p:nvPr/>
        </p:nvSpPr>
        <p:spPr>
          <a:xfrm>
            <a:off x="2267744" y="5128757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19" name="流程圖: 接點 118"/>
          <p:cNvSpPr/>
          <p:nvPr/>
        </p:nvSpPr>
        <p:spPr>
          <a:xfrm>
            <a:off x="2123728" y="5344781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20" name="流程圖: 接點 119"/>
          <p:cNvSpPr/>
          <p:nvPr/>
        </p:nvSpPr>
        <p:spPr>
          <a:xfrm>
            <a:off x="1979712" y="5488797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22" name="乘號 121"/>
          <p:cNvSpPr/>
          <p:nvPr/>
        </p:nvSpPr>
        <p:spPr>
          <a:xfrm>
            <a:off x="3635896" y="22048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23" name="乘號 122"/>
          <p:cNvSpPr/>
          <p:nvPr/>
        </p:nvSpPr>
        <p:spPr>
          <a:xfrm>
            <a:off x="3851920" y="234888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24" name="乘號 123"/>
          <p:cNvSpPr/>
          <p:nvPr/>
        </p:nvSpPr>
        <p:spPr>
          <a:xfrm>
            <a:off x="3779912" y="198884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25" name="乘號 124"/>
          <p:cNvSpPr/>
          <p:nvPr/>
        </p:nvSpPr>
        <p:spPr>
          <a:xfrm>
            <a:off x="3635896" y="2420888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26" name="乘號 125"/>
          <p:cNvSpPr/>
          <p:nvPr/>
        </p:nvSpPr>
        <p:spPr>
          <a:xfrm>
            <a:off x="3419872" y="2420888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27" name="乘號 126"/>
          <p:cNvSpPr/>
          <p:nvPr/>
        </p:nvSpPr>
        <p:spPr>
          <a:xfrm>
            <a:off x="4067944" y="25649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28" name="乘號 127"/>
          <p:cNvSpPr/>
          <p:nvPr/>
        </p:nvSpPr>
        <p:spPr>
          <a:xfrm>
            <a:off x="3779912" y="2636912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29" name="乘號 128"/>
          <p:cNvSpPr/>
          <p:nvPr/>
        </p:nvSpPr>
        <p:spPr>
          <a:xfrm>
            <a:off x="4283968" y="22048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30" name="乘號 129"/>
          <p:cNvSpPr/>
          <p:nvPr/>
        </p:nvSpPr>
        <p:spPr>
          <a:xfrm>
            <a:off x="4644008" y="22048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31" name="乘號 130"/>
          <p:cNvSpPr/>
          <p:nvPr/>
        </p:nvSpPr>
        <p:spPr>
          <a:xfrm>
            <a:off x="4427984" y="2420888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32" name="乘號 131"/>
          <p:cNvSpPr/>
          <p:nvPr/>
        </p:nvSpPr>
        <p:spPr>
          <a:xfrm>
            <a:off x="4427984" y="198884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33" name="乘號 132"/>
          <p:cNvSpPr/>
          <p:nvPr/>
        </p:nvSpPr>
        <p:spPr>
          <a:xfrm>
            <a:off x="4139952" y="198884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34" name="乘號 133"/>
          <p:cNvSpPr/>
          <p:nvPr/>
        </p:nvSpPr>
        <p:spPr>
          <a:xfrm>
            <a:off x="3923928" y="213285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35" name="乘號 134"/>
          <p:cNvSpPr/>
          <p:nvPr/>
        </p:nvSpPr>
        <p:spPr>
          <a:xfrm>
            <a:off x="4139952" y="234888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36" name="乘號 135"/>
          <p:cNvSpPr/>
          <p:nvPr/>
        </p:nvSpPr>
        <p:spPr>
          <a:xfrm>
            <a:off x="3419872" y="2636912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37" name="流程圖: 接點 136"/>
          <p:cNvSpPr/>
          <p:nvPr/>
        </p:nvSpPr>
        <p:spPr>
          <a:xfrm>
            <a:off x="4644008" y="278092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38" name="流程圖: 接點 137"/>
          <p:cNvSpPr/>
          <p:nvPr/>
        </p:nvSpPr>
        <p:spPr>
          <a:xfrm>
            <a:off x="4427984" y="299695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39" name="流程圖: 接點 138"/>
          <p:cNvSpPr/>
          <p:nvPr/>
        </p:nvSpPr>
        <p:spPr>
          <a:xfrm>
            <a:off x="4932040" y="278092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40" name="流程圖: 接點 139"/>
          <p:cNvSpPr/>
          <p:nvPr/>
        </p:nvSpPr>
        <p:spPr>
          <a:xfrm>
            <a:off x="4716016" y="299695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41" name="流程圖: 接點 140"/>
          <p:cNvSpPr/>
          <p:nvPr/>
        </p:nvSpPr>
        <p:spPr>
          <a:xfrm>
            <a:off x="4572000" y="321297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42" name="流程圖: 接點 141"/>
          <p:cNvSpPr/>
          <p:nvPr/>
        </p:nvSpPr>
        <p:spPr>
          <a:xfrm>
            <a:off x="5004048" y="299695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43" name="流程圖: 接點 142"/>
          <p:cNvSpPr/>
          <p:nvPr/>
        </p:nvSpPr>
        <p:spPr>
          <a:xfrm>
            <a:off x="4860032" y="321297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44" name="流程圖: 接點 143"/>
          <p:cNvSpPr/>
          <p:nvPr/>
        </p:nvSpPr>
        <p:spPr>
          <a:xfrm>
            <a:off x="4716016" y="335699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45" name="流程圖: 接點 144"/>
          <p:cNvSpPr/>
          <p:nvPr/>
        </p:nvSpPr>
        <p:spPr>
          <a:xfrm>
            <a:off x="5076056" y="263691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46" name="流程圖: 接點 145"/>
          <p:cNvSpPr/>
          <p:nvPr/>
        </p:nvSpPr>
        <p:spPr>
          <a:xfrm>
            <a:off x="5292080" y="299695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47" name="流程圖: 接點 146"/>
          <p:cNvSpPr/>
          <p:nvPr/>
        </p:nvSpPr>
        <p:spPr>
          <a:xfrm>
            <a:off x="5220072" y="314096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48" name="流程圖: 接點 147"/>
          <p:cNvSpPr/>
          <p:nvPr/>
        </p:nvSpPr>
        <p:spPr>
          <a:xfrm>
            <a:off x="5292080" y="278092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49" name="流程圖: 接點 148"/>
          <p:cNvSpPr/>
          <p:nvPr/>
        </p:nvSpPr>
        <p:spPr>
          <a:xfrm>
            <a:off x="5076056" y="328498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50" name="流程圖: 接點 149"/>
          <p:cNvSpPr/>
          <p:nvPr/>
        </p:nvSpPr>
        <p:spPr>
          <a:xfrm>
            <a:off x="4211960" y="292494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51" name="流程圖: 接點 150"/>
          <p:cNvSpPr/>
          <p:nvPr/>
        </p:nvSpPr>
        <p:spPr>
          <a:xfrm>
            <a:off x="4427984" y="335699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52" name="流程圖: 接點 151"/>
          <p:cNvSpPr/>
          <p:nvPr/>
        </p:nvSpPr>
        <p:spPr>
          <a:xfrm>
            <a:off x="4283968" y="321297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53" name="流程圖: 接點 152"/>
          <p:cNvSpPr/>
          <p:nvPr/>
        </p:nvSpPr>
        <p:spPr>
          <a:xfrm>
            <a:off x="4067944" y="306896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54" name="流程圖: 接點 153"/>
          <p:cNvSpPr/>
          <p:nvPr/>
        </p:nvSpPr>
        <p:spPr>
          <a:xfrm>
            <a:off x="4860032" y="342900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55" name="流程圖: 接點 154"/>
          <p:cNvSpPr/>
          <p:nvPr/>
        </p:nvSpPr>
        <p:spPr>
          <a:xfrm>
            <a:off x="4067944" y="335699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56" name="流程圖: 接點 155"/>
          <p:cNvSpPr/>
          <p:nvPr/>
        </p:nvSpPr>
        <p:spPr>
          <a:xfrm>
            <a:off x="4716016" y="206084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57" name="流程圖: 接點 156"/>
          <p:cNvSpPr/>
          <p:nvPr/>
        </p:nvSpPr>
        <p:spPr>
          <a:xfrm>
            <a:off x="4283968" y="256490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58" name="乘號 157"/>
          <p:cNvSpPr/>
          <p:nvPr/>
        </p:nvSpPr>
        <p:spPr>
          <a:xfrm>
            <a:off x="4211960" y="3356992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59" name="乘號 158"/>
          <p:cNvSpPr/>
          <p:nvPr/>
        </p:nvSpPr>
        <p:spPr>
          <a:xfrm>
            <a:off x="5076056" y="285293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61" name="文字方塊 160"/>
          <p:cNvSpPr txBox="1"/>
          <p:nvPr/>
        </p:nvSpPr>
        <p:spPr>
          <a:xfrm>
            <a:off x="1280648" y="5877586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TW" sz="2000" dirty="0" smtClean="0">
                <a:solidFill>
                  <a:srgbClr val="000000"/>
                </a:solidFill>
                <a:latin typeface="Gill Sans MT"/>
                <a:ea typeface="微軟正黑體"/>
              </a:rPr>
              <a:t>Training set </a:t>
            </a:r>
            <a:r>
              <a:rPr lang="en-US" altLang="zh-TW" sz="2000" dirty="0" smtClean="0">
                <a:solidFill>
                  <a:srgbClr val="FF0000"/>
                </a:solidFill>
                <a:latin typeface="Gill Sans MT"/>
                <a:ea typeface="微軟正黑體"/>
              </a:rPr>
              <a:t>(observed)</a:t>
            </a:r>
            <a:endParaRPr lang="zh-TW" altLang="en-US" sz="2000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62" name="文字方塊 161"/>
          <p:cNvSpPr txBox="1"/>
          <p:nvPr/>
        </p:nvSpPr>
        <p:spPr>
          <a:xfrm>
            <a:off x="3851920" y="3717032"/>
            <a:ext cx="1512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TW" sz="2000" dirty="0" smtClean="0">
                <a:solidFill>
                  <a:srgbClr val="000000"/>
                </a:solidFill>
                <a:latin typeface="Gill Sans MT"/>
                <a:ea typeface="微軟正黑體"/>
              </a:rPr>
              <a:t>Universal set</a:t>
            </a:r>
          </a:p>
          <a:p>
            <a:pPr algn="ctr" defTabSz="914400"/>
            <a:r>
              <a:rPr lang="en-US" altLang="zh-TW" sz="2000" dirty="0" smtClean="0">
                <a:solidFill>
                  <a:srgbClr val="000000"/>
                </a:solidFill>
                <a:latin typeface="Gill Sans MT"/>
                <a:ea typeface="微軟正黑體"/>
              </a:rPr>
              <a:t>(unobserved)</a:t>
            </a:r>
            <a:endParaRPr lang="zh-TW" altLang="en-US" sz="2000" dirty="0" smtClean="0">
              <a:solidFill>
                <a:srgbClr val="000000"/>
              </a:solidFill>
              <a:latin typeface="Gill Sans MT"/>
              <a:ea typeface="微軟正黑體"/>
            </a:endParaRPr>
          </a:p>
        </p:txBody>
      </p:sp>
      <p:sp>
        <p:nvSpPr>
          <p:cNvPr id="163" name="乘號 162"/>
          <p:cNvSpPr/>
          <p:nvPr/>
        </p:nvSpPr>
        <p:spPr>
          <a:xfrm>
            <a:off x="6228184" y="43651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64" name="乘號 163"/>
          <p:cNvSpPr/>
          <p:nvPr/>
        </p:nvSpPr>
        <p:spPr>
          <a:xfrm>
            <a:off x="6444208" y="4077072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65" name="乘號 164"/>
          <p:cNvSpPr/>
          <p:nvPr/>
        </p:nvSpPr>
        <p:spPr>
          <a:xfrm>
            <a:off x="6732240" y="414908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66" name="乘號 165"/>
          <p:cNvSpPr/>
          <p:nvPr/>
        </p:nvSpPr>
        <p:spPr>
          <a:xfrm>
            <a:off x="7092280" y="393305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67" name="乘號 166"/>
          <p:cNvSpPr/>
          <p:nvPr/>
        </p:nvSpPr>
        <p:spPr>
          <a:xfrm>
            <a:off x="6876256" y="43651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68" name="乘號 167"/>
          <p:cNvSpPr/>
          <p:nvPr/>
        </p:nvSpPr>
        <p:spPr>
          <a:xfrm>
            <a:off x="6660232" y="4581128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69" name="乘號 168"/>
          <p:cNvSpPr/>
          <p:nvPr/>
        </p:nvSpPr>
        <p:spPr>
          <a:xfrm>
            <a:off x="6372200" y="465313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70" name="流程圖: 接點 169"/>
          <p:cNvSpPr/>
          <p:nvPr/>
        </p:nvSpPr>
        <p:spPr>
          <a:xfrm>
            <a:off x="7092280" y="494116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71" name="流程圖: 接點 170"/>
          <p:cNvSpPr/>
          <p:nvPr/>
        </p:nvSpPr>
        <p:spPr>
          <a:xfrm>
            <a:off x="6876256" y="515719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72" name="流程圖: 接點 171"/>
          <p:cNvSpPr/>
          <p:nvPr/>
        </p:nvSpPr>
        <p:spPr>
          <a:xfrm>
            <a:off x="7380312" y="494116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73" name="流程圖: 接點 172"/>
          <p:cNvSpPr/>
          <p:nvPr/>
        </p:nvSpPr>
        <p:spPr>
          <a:xfrm>
            <a:off x="7164288" y="515719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74" name="流程圖: 接點 173"/>
          <p:cNvSpPr/>
          <p:nvPr/>
        </p:nvSpPr>
        <p:spPr>
          <a:xfrm>
            <a:off x="7020272" y="530120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75" name="流程圖: 接點 174"/>
          <p:cNvSpPr/>
          <p:nvPr/>
        </p:nvSpPr>
        <p:spPr>
          <a:xfrm>
            <a:off x="7452320" y="515719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76" name="流程圖: 接點 175"/>
          <p:cNvSpPr/>
          <p:nvPr/>
        </p:nvSpPr>
        <p:spPr>
          <a:xfrm>
            <a:off x="7308304" y="537321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77" name="流程圖: 接點 176"/>
          <p:cNvSpPr/>
          <p:nvPr/>
        </p:nvSpPr>
        <p:spPr>
          <a:xfrm>
            <a:off x="6948264" y="551723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79" name="文字方塊 178"/>
          <p:cNvSpPr txBox="1"/>
          <p:nvPr/>
        </p:nvSpPr>
        <p:spPr>
          <a:xfrm>
            <a:off x="6462211" y="5886953"/>
            <a:ext cx="1512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TW" sz="2000" dirty="0" smtClean="0">
                <a:solidFill>
                  <a:srgbClr val="000000"/>
                </a:solidFill>
                <a:latin typeface="Gill Sans MT"/>
                <a:ea typeface="微軟正黑體"/>
              </a:rPr>
              <a:t>Testing set</a:t>
            </a:r>
          </a:p>
          <a:p>
            <a:pPr algn="ctr" defTabSz="914400"/>
            <a:r>
              <a:rPr lang="en-US" altLang="zh-TW" sz="2000" dirty="0" smtClean="0">
                <a:solidFill>
                  <a:srgbClr val="000000"/>
                </a:solidFill>
                <a:latin typeface="Gill Sans MT"/>
                <a:ea typeface="微軟正黑體"/>
              </a:rPr>
              <a:t>(unobserved)</a:t>
            </a:r>
            <a:endParaRPr lang="zh-TW" altLang="en-US" sz="2000" dirty="0">
              <a:solidFill>
                <a:srgbClr val="000000"/>
              </a:solidFill>
              <a:latin typeface="Gill Sans MT"/>
              <a:ea typeface="微軟正黑體"/>
            </a:endParaRPr>
          </a:p>
        </p:txBody>
      </p:sp>
      <p:sp>
        <p:nvSpPr>
          <p:cNvPr id="180" name="乘號 179"/>
          <p:cNvSpPr/>
          <p:nvPr/>
        </p:nvSpPr>
        <p:spPr>
          <a:xfrm>
            <a:off x="6516216" y="43651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81" name="乘號 180"/>
          <p:cNvSpPr/>
          <p:nvPr/>
        </p:nvSpPr>
        <p:spPr>
          <a:xfrm>
            <a:off x="7164288" y="414908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82" name="乘號 181"/>
          <p:cNvSpPr/>
          <p:nvPr/>
        </p:nvSpPr>
        <p:spPr>
          <a:xfrm>
            <a:off x="7452320" y="4797152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83" name="乘號 182"/>
          <p:cNvSpPr/>
          <p:nvPr/>
        </p:nvSpPr>
        <p:spPr>
          <a:xfrm>
            <a:off x="6732240" y="5301208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84" name="流程圖: 接點 183"/>
          <p:cNvSpPr/>
          <p:nvPr/>
        </p:nvSpPr>
        <p:spPr>
          <a:xfrm>
            <a:off x="6588224" y="515719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85" name="流程圖: 接點 184"/>
          <p:cNvSpPr/>
          <p:nvPr/>
        </p:nvSpPr>
        <p:spPr>
          <a:xfrm>
            <a:off x="6588224" y="546199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86" name="流程圖: 接點 185"/>
          <p:cNvSpPr/>
          <p:nvPr/>
        </p:nvSpPr>
        <p:spPr>
          <a:xfrm>
            <a:off x="7164288" y="436510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87" name="流程圖: 接點 186"/>
          <p:cNvSpPr/>
          <p:nvPr/>
        </p:nvSpPr>
        <p:spPr>
          <a:xfrm>
            <a:off x="7524328" y="537321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cxnSp>
        <p:nvCxnSpPr>
          <p:cNvPr id="188" name="直線單箭頭接點 187"/>
          <p:cNvCxnSpPr/>
          <p:nvPr/>
        </p:nvCxnSpPr>
        <p:spPr>
          <a:xfrm flipH="1">
            <a:off x="2483768" y="2708920"/>
            <a:ext cx="720080" cy="108012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單箭頭接點 188"/>
          <p:cNvCxnSpPr/>
          <p:nvPr/>
        </p:nvCxnSpPr>
        <p:spPr>
          <a:xfrm>
            <a:off x="6084168" y="2708920"/>
            <a:ext cx="756086" cy="108012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/>
          <p:nvPr/>
        </p:nvCxnSpPr>
        <p:spPr>
          <a:xfrm rot="10800000" flipV="1">
            <a:off x="899592" y="4120645"/>
            <a:ext cx="1800200" cy="129614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/>
          <p:cNvCxnSpPr/>
          <p:nvPr/>
        </p:nvCxnSpPr>
        <p:spPr>
          <a:xfrm rot="10800000" flipV="1">
            <a:off x="6084168" y="4077072"/>
            <a:ext cx="1800200" cy="129614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乘號 191"/>
          <p:cNvSpPr/>
          <p:nvPr/>
        </p:nvSpPr>
        <p:spPr>
          <a:xfrm>
            <a:off x="4716016" y="2420888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93" name="乘號 192"/>
          <p:cNvSpPr/>
          <p:nvPr/>
        </p:nvSpPr>
        <p:spPr>
          <a:xfrm>
            <a:off x="4932040" y="2276872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94" name="流程圖: 接點 193"/>
          <p:cNvSpPr/>
          <p:nvPr/>
        </p:nvSpPr>
        <p:spPr>
          <a:xfrm>
            <a:off x="3923928" y="321297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95" name="流程圖: 接點 194"/>
          <p:cNvSpPr/>
          <p:nvPr/>
        </p:nvSpPr>
        <p:spPr>
          <a:xfrm>
            <a:off x="3779912" y="306896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96" name="流程圖: 接點 195"/>
          <p:cNvSpPr/>
          <p:nvPr/>
        </p:nvSpPr>
        <p:spPr>
          <a:xfrm>
            <a:off x="3851920" y="337376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97" name="乘號 196"/>
          <p:cNvSpPr/>
          <p:nvPr/>
        </p:nvSpPr>
        <p:spPr>
          <a:xfrm>
            <a:off x="6948264" y="465313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98" name="流程圖: 接點 197"/>
          <p:cNvSpPr/>
          <p:nvPr/>
        </p:nvSpPr>
        <p:spPr>
          <a:xfrm>
            <a:off x="6372200" y="515719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99" name="手繪多邊形 198"/>
          <p:cNvSpPr/>
          <p:nvPr/>
        </p:nvSpPr>
        <p:spPr>
          <a:xfrm>
            <a:off x="1483940" y="3976812"/>
            <a:ext cx="559496" cy="1741118"/>
          </a:xfrm>
          <a:custGeom>
            <a:avLst/>
            <a:gdLst>
              <a:gd name="connsiteX0" fmla="*/ 164926 w 559496"/>
              <a:gd name="connsiteY0" fmla="*/ 0 h 1741118"/>
              <a:gd name="connsiteX1" fmla="*/ 540707 w 559496"/>
              <a:gd name="connsiteY1" fmla="*/ 363255 h 1741118"/>
              <a:gd name="connsiteX2" fmla="*/ 52192 w 559496"/>
              <a:gd name="connsiteY2" fmla="*/ 1189973 h 1741118"/>
              <a:gd name="connsiteX3" fmla="*/ 227556 w 559496"/>
              <a:gd name="connsiteY3" fmla="*/ 1741118 h 174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496" h="1741118">
                <a:moveTo>
                  <a:pt x="164926" y="0"/>
                </a:moveTo>
                <a:cubicBezTo>
                  <a:pt x="362211" y="82463"/>
                  <a:pt x="559496" y="164926"/>
                  <a:pt x="540707" y="363255"/>
                </a:cubicBezTo>
                <a:cubicBezTo>
                  <a:pt x="521918" y="561584"/>
                  <a:pt x="104384" y="960329"/>
                  <a:pt x="52192" y="1189973"/>
                </a:cubicBezTo>
                <a:cubicBezTo>
                  <a:pt x="0" y="1419617"/>
                  <a:pt x="113778" y="1580367"/>
                  <a:pt x="227556" y="1741118"/>
                </a:cubicBezTo>
              </a:path>
            </a:pathLst>
          </a:custGeom>
          <a:ln w="25400"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000000"/>
              </a:solidFill>
              <a:latin typeface="Gill Sans MT"/>
              <a:ea typeface="微軟正黑體"/>
            </a:endParaRPr>
          </a:p>
        </p:txBody>
      </p:sp>
      <p:sp>
        <p:nvSpPr>
          <p:cNvPr id="200" name="手繪多邊形 199"/>
          <p:cNvSpPr/>
          <p:nvPr/>
        </p:nvSpPr>
        <p:spPr>
          <a:xfrm>
            <a:off x="6588224" y="4005064"/>
            <a:ext cx="559496" cy="1741118"/>
          </a:xfrm>
          <a:custGeom>
            <a:avLst/>
            <a:gdLst>
              <a:gd name="connsiteX0" fmla="*/ 164926 w 559496"/>
              <a:gd name="connsiteY0" fmla="*/ 0 h 1741118"/>
              <a:gd name="connsiteX1" fmla="*/ 540707 w 559496"/>
              <a:gd name="connsiteY1" fmla="*/ 363255 h 1741118"/>
              <a:gd name="connsiteX2" fmla="*/ 52192 w 559496"/>
              <a:gd name="connsiteY2" fmla="*/ 1189973 h 1741118"/>
              <a:gd name="connsiteX3" fmla="*/ 227556 w 559496"/>
              <a:gd name="connsiteY3" fmla="*/ 1741118 h 1741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496" h="1741118">
                <a:moveTo>
                  <a:pt x="164926" y="0"/>
                </a:moveTo>
                <a:cubicBezTo>
                  <a:pt x="362211" y="82463"/>
                  <a:pt x="559496" y="164926"/>
                  <a:pt x="540707" y="363255"/>
                </a:cubicBezTo>
                <a:cubicBezTo>
                  <a:pt x="521918" y="561584"/>
                  <a:pt x="104384" y="960329"/>
                  <a:pt x="52192" y="1189973"/>
                </a:cubicBezTo>
                <a:cubicBezTo>
                  <a:pt x="0" y="1419617"/>
                  <a:pt x="113778" y="1580367"/>
                  <a:pt x="227556" y="1741118"/>
                </a:cubicBezTo>
              </a:path>
            </a:pathLst>
          </a:custGeom>
          <a:ln w="25400"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000000"/>
              </a:solidFill>
              <a:latin typeface="Gill Sans MT"/>
              <a:ea typeface="微軟正黑體"/>
            </a:endParaRPr>
          </a:p>
        </p:txBody>
      </p:sp>
      <p:sp>
        <p:nvSpPr>
          <p:cNvPr id="201" name="流程圖: 接點 200"/>
          <p:cNvSpPr/>
          <p:nvPr/>
        </p:nvSpPr>
        <p:spPr>
          <a:xfrm>
            <a:off x="6372200" y="537321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202" name="文字方塊 201"/>
          <p:cNvSpPr txBox="1"/>
          <p:nvPr/>
        </p:nvSpPr>
        <p:spPr>
          <a:xfrm>
            <a:off x="909846" y="2852936"/>
            <a:ext cx="1872208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altLang="zh-TW" sz="2000" dirty="0" smtClean="0">
                <a:solidFill>
                  <a:srgbClr val="000000"/>
                </a:solidFill>
                <a:latin typeface="Gill Sans MT"/>
                <a:ea typeface="微軟正黑體"/>
              </a:rPr>
              <a:t>Data acquisition</a:t>
            </a:r>
            <a:endParaRPr lang="zh-TW" altLang="en-US" sz="2000" dirty="0">
              <a:solidFill>
                <a:srgbClr val="000000"/>
              </a:solidFill>
              <a:latin typeface="Gill Sans MT"/>
              <a:ea typeface="微軟正黑體"/>
            </a:endParaRPr>
          </a:p>
        </p:txBody>
      </p:sp>
      <p:sp>
        <p:nvSpPr>
          <p:cNvPr id="203" name="文字方塊 202"/>
          <p:cNvSpPr txBox="1"/>
          <p:nvPr/>
        </p:nvSpPr>
        <p:spPr>
          <a:xfrm>
            <a:off x="6516216" y="2852936"/>
            <a:ext cx="1728192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altLang="zh-TW" sz="2000" dirty="0" smtClean="0">
                <a:solidFill>
                  <a:srgbClr val="000000"/>
                </a:solidFill>
                <a:latin typeface="Gill Sans MT"/>
                <a:ea typeface="微軟正黑體"/>
              </a:rPr>
              <a:t>Practical usage</a:t>
            </a:r>
            <a:endParaRPr lang="zh-TW" altLang="en-US" sz="2000" dirty="0">
              <a:solidFill>
                <a:srgbClr val="000000"/>
              </a:solidFill>
              <a:latin typeface="Gill Sans MT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542570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流程圖: 程序 50"/>
          <p:cNvSpPr/>
          <p:nvPr/>
        </p:nvSpPr>
        <p:spPr>
          <a:xfrm>
            <a:off x="6092622" y="4021066"/>
            <a:ext cx="1800200" cy="1728192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5" name="流程圖: 程序 34"/>
          <p:cNvSpPr/>
          <p:nvPr/>
        </p:nvSpPr>
        <p:spPr>
          <a:xfrm>
            <a:off x="3788366" y="4021066"/>
            <a:ext cx="1800200" cy="1728192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9" name="流程圖: 程序 18"/>
          <p:cNvSpPr/>
          <p:nvPr/>
        </p:nvSpPr>
        <p:spPr>
          <a:xfrm>
            <a:off x="875682" y="4021066"/>
            <a:ext cx="1800200" cy="1728192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Training is the process of making the system able to learn</a:t>
            </a:r>
            <a:r>
              <a:rPr lang="en-US" altLang="zh-TW" sz="2400" dirty="0" smtClean="0"/>
              <a:t>.</a:t>
            </a:r>
          </a:p>
          <a:p>
            <a:pPr marL="0" indent="0">
              <a:buNone/>
            </a:pPr>
            <a:endParaRPr lang="en-US" altLang="zh-TW" sz="2400" dirty="0"/>
          </a:p>
          <a:p>
            <a:r>
              <a:rPr lang="en-US" altLang="zh-TW" sz="2400" dirty="0" smtClean="0"/>
              <a:t>No free lunch rule:</a:t>
            </a:r>
          </a:p>
          <a:p>
            <a:pPr lvl="1"/>
            <a:r>
              <a:rPr lang="en-US" altLang="zh-TW" sz="2000" dirty="0" smtClean="0"/>
              <a:t>Training set and testing set come from the same distribution</a:t>
            </a:r>
          </a:p>
          <a:p>
            <a:pPr lvl="1"/>
            <a:r>
              <a:rPr lang="en-US" altLang="zh-TW" sz="2000" dirty="0" smtClean="0"/>
              <a:t>Need to make some assumptions or bias</a:t>
            </a:r>
          </a:p>
          <a:p>
            <a:endParaRPr lang="en-US" altLang="zh-TW" sz="2400" dirty="0" smtClean="0"/>
          </a:p>
        </p:txBody>
      </p:sp>
      <p:sp>
        <p:nvSpPr>
          <p:cNvPr id="74" name="Slide Number Placeholder 7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22B575E-21D9-4F81-9A86-37E23FE3D5CC}" type="slidenum">
              <a:rPr lang="zh-TW" altLang="en-US" smtClean="0">
                <a:latin typeface="Gill Sans MT"/>
                <a:ea typeface="微軟正黑體"/>
              </a:rPr>
              <a:pPr/>
              <a:t>15</a:t>
            </a:fld>
            <a:endParaRPr lang="zh-TW" altLang="en-US">
              <a:latin typeface="Gill Sans MT"/>
              <a:ea typeface="微軟正黑體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and testing</a:t>
            </a:r>
            <a:endParaRPr lang="zh-TW" altLang="en-US" dirty="0"/>
          </a:p>
        </p:txBody>
      </p:sp>
      <p:sp>
        <p:nvSpPr>
          <p:cNvPr id="4" name="乘號 3"/>
          <p:cNvSpPr/>
          <p:nvPr/>
        </p:nvSpPr>
        <p:spPr>
          <a:xfrm>
            <a:off x="970834" y="4117076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5" name="乘號 4"/>
          <p:cNvSpPr/>
          <p:nvPr/>
        </p:nvSpPr>
        <p:spPr>
          <a:xfrm>
            <a:off x="1186858" y="4261092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6" name="乘號 5"/>
          <p:cNvSpPr/>
          <p:nvPr/>
        </p:nvSpPr>
        <p:spPr>
          <a:xfrm>
            <a:off x="1258866" y="4045068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7" name="乘號 6"/>
          <p:cNvSpPr/>
          <p:nvPr/>
        </p:nvSpPr>
        <p:spPr>
          <a:xfrm>
            <a:off x="970834" y="4333100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8" name="乘號 7"/>
          <p:cNvSpPr/>
          <p:nvPr/>
        </p:nvSpPr>
        <p:spPr>
          <a:xfrm>
            <a:off x="1474890" y="4261092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9" name="乘號 8"/>
          <p:cNvSpPr/>
          <p:nvPr/>
        </p:nvSpPr>
        <p:spPr>
          <a:xfrm>
            <a:off x="1402882" y="4477116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0" name="乘號 9"/>
          <p:cNvSpPr/>
          <p:nvPr/>
        </p:nvSpPr>
        <p:spPr>
          <a:xfrm>
            <a:off x="1114850" y="4549124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11" name="流程圖: 接點 10"/>
          <p:cNvSpPr/>
          <p:nvPr/>
        </p:nvSpPr>
        <p:spPr>
          <a:xfrm>
            <a:off x="1827216" y="4829156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2" name="流程圖: 接點 11"/>
          <p:cNvSpPr/>
          <p:nvPr/>
        </p:nvSpPr>
        <p:spPr>
          <a:xfrm>
            <a:off x="1611192" y="5045180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3" name="流程圖: 接點 12"/>
          <p:cNvSpPr/>
          <p:nvPr/>
        </p:nvSpPr>
        <p:spPr>
          <a:xfrm>
            <a:off x="2115248" y="4829156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4" name="流程圖: 接點 13"/>
          <p:cNvSpPr/>
          <p:nvPr/>
        </p:nvSpPr>
        <p:spPr>
          <a:xfrm>
            <a:off x="1899224" y="5045180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5" name="流程圖: 接點 14"/>
          <p:cNvSpPr/>
          <p:nvPr/>
        </p:nvSpPr>
        <p:spPr>
          <a:xfrm>
            <a:off x="1755208" y="5261204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6" name="流程圖: 接點 15"/>
          <p:cNvSpPr/>
          <p:nvPr/>
        </p:nvSpPr>
        <p:spPr>
          <a:xfrm>
            <a:off x="2187256" y="5045180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7" name="流程圖: 接點 16"/>
          <p:cNvSpPr/>
          <p:nvPr/>
        </p:nvSpPr>
        <p:spPr>
          <a:xfrm>
            <a:off x="2043240" y="5261204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18" name="流程圖: 接點 17"/>
          <p:cNvSpPr/>
          <p:nvPr/>
        </p:nvSpPr>
        <p:spPr>
          <a:xfrm>
            <a:off x="1899224" y="5405220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20" name="乘號 19"/>
          <p:cNvSpPr/>
          <p:nvPr/>
        </p:nvSpPr>
        <p:spPr>
          <a:xfrm>
            <a:off x="3883518" y="4117076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21" name="乘號 20"/>
          <p:cNvSpPr/>
          <p:nvPr/>
        </p:nvSpPr>
        <p:spPr>
          <a:xfrm>
            <a:off x="3860374" y="4309098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22" name="乘號 21"/>
          <p:cNvSpPr/>
          <p:nvPr/>
        </p:nvSpPr>
        <p:spPr>
          <a:xfrm>
            <a:off x="4171550" y="4045068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23" name="乘號 22"/>
          <p:cNvSpPr/>
          <p:nvPr/>
        </p:nvSpPr>
        <p:spPr>
          <a:xfrm>
            <a:off x="4027534" y="4333100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24" name="乘號 23"/>
          <p:cNvSpPr/>
          <p:nvPr/>
        </p:nvSpPr>
        <p:spPr>
          <a:xfrm>
            <a:off x="4243558" y="4261092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25" name="乘號 24"/>
          <p:cNvSpPr/>
          <p:nvPr/>
        </p:nvSpPr>
        <p:spPr>
          <a:xfrm>
            <a:off x="4459582" y="4093074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26" name="乘號 25"/>
          <p:cNvSpPr/>
          <p:nvPr/>
        </p:nvSpPr>
        <p:spPr>
          <a:xfrm>
            <a:off x="4171550" y="4477116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27" name="流程圖: 接點 26"/>
          <p:cNvSpPr/>
          <p:nvPr/>
        </p:nvSpPr>
        <p:spPr>
          <a:xfrm>
            <a:off x="4739900" y="4829156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28" name="流程圖: 接點 27"/>
          <p:cNvSpPr/>
          <p:nvPr/>
        </p:nvSpPr>
        <p:spPr>
          <a:xfrm>
            <a:off x="4379860" y="5045180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29" name="流程圖: 接點 28"/>
          <p:cNvSpPr/>
          <p:nvPr/>
        </p:nvSpPr>
        <p:spPr>
          <a:xfrm>
            <a:off x="5027932" y="4829156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0" name="流程圖: 接點 29"/>
          <p:cNvSpPr/>
          <p:nvPr/>
        </p:nvSpPr>
        <p:spPr>
          <a:xfrm>
            <a:off x="5027932" y="5045180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1" name="流程圖: 接點 30"/>
          <p:cNvSpPr/>
          <p:nvPr/>
        </p:nvSpPr>
        <p:spPr>
          <a:xfrm>
            <a:off x="4667892" y="5045180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2" name="流程圖: 接點 31"/>
          <p:cNvSpPr/>
          <p:nvPr/>
        </p:nvSpPr>
        <p:spPr>
          <a:xfrm>
            <a:off x="5243956" y="5045180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3" name="流程圖: 接點 32"/>
          <p:cNvSpPr/>
          <p:nvPr/>
        </p:nvSpPr>
        <p:spPr>
          <a:xfrm>
            <a:off x="5171948" y="5261204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4" name="流程圖: 接點 33"/>
          <p:cNvSpPr/>
          <p:nvPr/>
        </p:nvSpPr>
        <p:spPr>
          <a:xfrm>
            <a:off x="4811908" y="5405220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6" name="乘號 35"/>
          <p:cNvSpPr/>
          <p:nvPr/>
        </p:nvSpPr>
        <p:spPr>
          <a:xfrm>
            <a:off x="6259782" y="4045068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7" name="乘號 36"/>
          <p:cNvSpPr/>
          <p:nvPr/>
        </p:nvSpPr>
        <p:spPr>
          <a:xfrm>
            <a:off x="6907854" y="4045068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8" name="乘號 37"/>
          <p:cNvSpPr/>
          <p:nvPr/>
        </p:nvSpPr>
        <p:spPr>
          <a:xfrm>
            <a:off x="6475806" y="4117076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9" name="乘號 38"/>
          <p:cNvSpPr/>
          <p:nvPr/>
        </p:nvSpPr>
        <p:spPr>
          <a:xfrm>
            <a:off x="6114986" y="4191890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0" name="乘號 39"/>
          <p:cNvSpPr/>
          <p:nvPr/>
        </p:nvSpPr>
        <p:spPr>
          <a:xfrm>
            <a:off x="6691830" y="4045068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1" name="乘號 40"/>
          <p:cNvSpPr/>
          <p:nvPr/>
        </p:nvSpPr>
        <p:spPr>
          <a:xfrm>
            <a:off x="7123878" y="4189084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2" name="乘號 41"/>
          <p:cNvSpPr/>
          <p:nvPr/>
        </p:nvSpPr>
        <p:spPr>
          <a:xfrm>
            <a:off x="7339902" y="4045068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3" name="流程圖: 接點 42"/>
          <p:cNvSpPr/>
          <p:nvPr/>
        </p:nvSpPr>
        <p:spPr>
          <a:xfrm>
            <a:off x="6170973" y="5341213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4" name="流程圖: 接點 43"/>
          <p:cNvSpPr/>
          <p:nvPr/>
        </p:nvSpPr>
        <p:spPr>
          <a:xfrm>
            <a:off x="6252068" y="5549236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5" name="流程圖: 接點 44"/>
          <p:cNvSpPr/>
          <p:nvPr/>
        </p:nvSpPr>
        <p:spPr>
          <a:xfrm>
            <a:off x="7476204" y="4829156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6" name="流程圖: 接點 45"/>
          <p:cNvSpPr/>
          <p:nvPr/>
        </p:nvSpPr>
        <p:spPr>
          <a:xfrm>
            <a:off x="7188172" y="5117188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7" name="流程圖: 接點 46"/>
          <p:cNvSpPr/>
          <p:nvPr/>
        </p:nvSpPr>
        <p:spPr>
          <a:xfrm>
            <a:off x="6972148" y="5261204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8" name="流程圖: 接點 47"/>
          <p:cNvSpPr/>
          <p:nvPr/>
        </p:nvSpPr>
        <p:spPr>
          <a:xfrm>
            <a:off x="7548212" y="5045180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9" name="流程圖: 接點 48"/>
          <p:cNvSpPr/>
          <p:nvPr/>
        </p:nvSpPr>
        <p:spPr>
          <a:xfrm>
            <a:off x="6900140" y="5477228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50" name="流程圖: 接點 49"/>
          <p:cNvSpPr/>
          <p:nvPr/>
        </p:nvSpPr>
        <p:spPr>
          <a:xfrm>
            <a:off x="7116164" y="5405220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52" name="向右箭號 51"/>
          <p:cNvSpPr/>
          <p:nvPr/>
        </p:nvSpPr>
        <p:spPr>
          <a:xfrm>
            <a:off x="2858925" y="4469116"/>
            <a:ext cx="707221" cy="7040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53" name="乘號 52"/>
          <p:cNvSpPr/>
          <p:nvPr/>
        </p:nvSpPr>
        <p:spPr>
          <a:xfrm>
            <a:off x="4459582" y="4333100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54" name="乘號 53"/>
          <p:cNvSpPr/>
          <p:nvPr/>
        </p:nvSpPr>
        <p:spPr>
          <a:xfrm>
            <a:off x="4404342" y="4565892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55" name="乘號 54"/>
          <p:cNvSpPr/>
          <p:nvPr/>
        </p:nvSpPr>
        <p:spPr>
          <a:xfrm>
            <a:off x="4652462" y="4381106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56" name="乘號 55"/>
          <p:cNvSpPr/>
          <p:nvPr/>
        </p:nvSpPr>
        <p:spPr>
          <a:xfrm>
            <a:off x="4675606" y="4189084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57" name="乘號 56"/>
          <p:cNvSpPr/>
          <p:nvPr/>
        </p:nvSpPr>
        <p:spPr>
          <a:xfrm>
            <a:off x="3883518" y="4477116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58" name="乘號 57"/>
          <p:cNvSpPr/>
          <p:nvPr/>
        </p:nvSpPr>
        <p:spPr>
          <a:xfrm>
            <a:off x="4099542" y="4621132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59" name="乘號 58"/>
          <p:cNvSpPr/>
          <p:nvPr/>
        </p:nvSpPr>
        <p:spPr>
          <a:xfrm>
            <a:off x="4404342" y="4565892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60" name="乘號 59"/>
          <p:cNvSpPr/>
          <p:nvPr/>
        </p:nvSpPr>
        <p:spPr>
          <a:xfrm>
            <a:off x="4635745" y="4568837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61" name="流程圖: 接點 60"/>
          <p:cNvSpPr/>
          <p:nvPr/>
        </p:nvSpPr>
        <p:spPr>
          <a:xfrm>
            <a:off x="4532260" y="5197580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62" name="流程圖: 接點 61"/>
          <p:cNvSpPr/>
          <p:nvPr/>
        </p:nvSpPr>
        <p:spPr>
          <a:xfrm>
            <a:off x="4523876" y="5405220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63" name="流程圖: 接點 62"/>
          <p:cNvSpPr/>
          <p:nvPr/>
        </p:nvSpPr>
        <p:spPr>
          <a:xfrm>
            <a:off x="4837060" y="5189196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64" name="流程圖: 接點 63"/>
          <p:cNvSpPr/>
          <p:nvPr/>
        </p:nvSpPr>
        <p:spPr>
          <a:xfrm>
            <a:off x="5027932" y="5405220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65" name="流程圖: 接點 64"/>
          <p:cNvSpPr/>
          <p:nvPr/>
        </p:nvSpPr>
        <p:spPr>
          <a:xfrm>
            <a:off x="4667892" y="5549236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66" name="流程圖: 接點 65"/>
          <p:cNvSpPr/>
          <p:nvPr/>
        </p:nvSpPr>
        <p:spPr>
          <a:xfrm>
            <a:off x="4307852" y="5261204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67" name="乘號 66"/>
          <p:cNvSpPr/>
          <p:nvPr/>
        </p:nvSpPr>
        <p:spPr>
          <a:xfrm>
            <a:off x="6259782" y="4333100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68" name="乘號 67"/>
          <p:cNvSpPr/>
          <p:nvPr/>
        </p:nvSpPr>
        <p:spPr>
          <a:xfrm>
            <a:off x="6412182" y="4485500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69" name="乘號 68"/>
          <p:cNvSpPr/>
          <p:nvPr/>
        </p:nvSpPr>
        <p:spPr>
          <a:xfrm>
            <a:off x="6259782" y="4693140"/>
            <a:ext cx="192879" cy="19202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70" name="流程圖: 接點 69"/>
          <p:cNvSpPr/>
          <p:nvPr/>
        </p:nvSpPr>
        <p:spPr>
          <a:xfrm>
            <a:off x="7620220" y="4613132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71" name="流程圖: 接點 70"/>
          <p:cNvSpPr/>
          <p:nvPr/>
        </p:nvSpPr>
        <p:spPr>
          <a:xfrm>
            <a:off x="7348956" y="5133956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72" name="流程圖: 接點 71"/>
          <p:cNvSpPr/>
          <p:nvPr/>
        </p:nvSpPr>
        <p:spPr>
          <a:xfrm>
            <a:off x="6684116" y="5549236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73" name="流程圖: 接點 72"/>
          <p:cNvSpPr/>
          <p:nvPr/>
        </p:nvSpPr>
        <p:spPr>
          <a:xfrm>
            <a:off x="6468092" y="5477228"/>
            <a:ext cx="128586" cy="128014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4324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Types of Learning</a:t>
            </a:r>
            <a:endParaRPr lang="en-GB" dirty="0">
              <a:solidFill>
                <a:srgbClr val="3366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16</a:t>
            </a:fld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2048935"/>
            <a:ext cx="8229600" cy="3768876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kumimoji="1" lang="en-GB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rPr>
              <a:t>Supervised</a:t>
            </a:r>
            <a:r>
              <a:rPr kumimoji="1" lang="en-GB" dirty="0">
                <a:solidFill>
                  <a:srgbClr val="996633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kumimoji="1" lang="en-GB" dirty="0">
                <a:latin typeface="Arial" charset="0"/>
                <a:ea typeface="ＭＳ Ｐゴシック" charset="0"/>
                <a:cs typeface="Arial" charset="0"/>
              </a:rPr>
              <a:t>learning: uses a series of labelled examples with direct feedback</a:t>
            </a:r>
          </a:p>
          <a:p>
            <a:pPr eaLnBrk="1" hangingPunct="1"/>
            <a:r>
              <a:rPr kumimoji="1" lang="en-GB" dirty="0" smtClea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rPr>
              <a:t>Unsupervised</a:t>
            </a:r>
            <a:r>
              <a:rPr kumimoji="1" lang="en-GB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rPr>
              <a:t>/clustering</a:t>
            </a:r>
            <a:r>
              <a:rPr kumimoji="1" lang="en-GB" dirty="0">
                <a:solidFill>
                  <a:srgbClr val="996633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kumimoji="1" lang="en-GB" dirty="0">
                <a:latin typeface="Arial" charset="0"/>
                <a:ea typeface="ＭＳ Ｐゴシック" charset="0"/>
                <a:cs typeface="Arial" charset="0"/>
              </a:rPr>
              <a:t>learning: no feedback</a:t>
            </a:r>
          </a:p>
          <a:p>
            <a:r>
              <a:rPr kumimoji="1" lang="en-GB" dirty="0" smtClean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rPr>
              <a:t>Semi supervised </a:t>
            </a:r>
            <a:r>
              <a:rPr kumimoji="1" lang="en-GB" dirty="0" smtClean="0">
                <a:latin typeface="Arial" charset="0"/>
                <a:ea typeface="ＭＳ Ｐゴシック" charset="0"/>
                <a:cs typeface="Arial" charset="0"/>
              </a:rPr>
              <a:t>: </a:t>
            </a:r>
            <a:r>
              <a:rPr lang="en-US" dirty="0"/>
              <a:t>Uses both </a:t>
            </a:r>
            <a:r>
              <a:rPr lang="en-US" dirty="0" err="1"/>
              <a:t>labelled</a:t>
            </a:r>
            <a:r>
              <a:rPr lang="en-US" dirty="0"/>
              <a:t> and </a:t>
            </a:r>
            <a:r>
              <a:rPr lang="en-US" dirty="0" err="1"/>
              <a:t>unlabelled</a:t>
            </a:r>
            <a:r>
              <a:rPr lang="en-US" dirty="0"/>
              <a:t> data for training a </a:t>
            </a:r>
            <a:r>
              <a:rPr lang="en-US" dirty="0" smtClean="0"/>
              <a:t>classifier</a:t>
            </a:r>
          </a:p>
          <a:p>
            <a:r>
              <a:rPr kumimoji="1" lang="en-GB" dirty="0">
                <a:solidFill>
                  <a:srgbClr val="FF0000"/>
                </a:solidFill>
                <a:latin typeface="Arial" charset="0"/>
                <a:ea typeface="ＭＳ Ｐゴシック" charset="0"/>
                <a:cs typeface="Arial" charset="0"/>
              </a:rPr>
              <a:t>Reinforcement</a:t>
            </a:r>
            <a:r>
              <a:rPr kumimoji="1" lang="en-GB" dirty="0">
                <a:solidFill>
                  <a:srgbClr val="996633"/>
                </a:solidFill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kumimoji="1" lang="en-GB" dirty="0">
                <a:latin typeface="Arial" charset="0"/>
                <a:ea typeface="ＭＳ Ｐゴシック" charset="0"/>
                <a:cs typeface="Arial" charset="0"/>
              </a:rPr>
              <a:t>learning: indirect feedback, after many </a:t>
            </a:r>
            <a:r>
              <a:rPr kumimoji="1" lang="en-GB" dirty="0" smtClean="0">
                <a:latin typeface="Arial" charset="0"/>
                <a:ea typeface="ＭＳ Ｐゴシック" charset="0"/>
                <a:cs typeface="Arial" charset="0"/>
              </a:rPr>
              <a:t>examples</a:t>
            </a:r>
          </a:p>
          <a:p>
            <a:pPr marL="880110" lvl="1" indent="-514350">
              <a:buClr>
                <a:schemeClr val="accent2"/>
              </a:buClr>
              <a:buFont typeface="+mj-lt"/>
              <a:buAutoNum type="arabicPeriod"/>
              <a:defRPr/>
            </a:pPr>
            <a:r>
              <a:rPr lang="en-US" dirty="0"/>
              <a:t>Rewards from sequence of actions</a:t>
            </a:r>
          </a:p>
          <a:p>
            <a:pPr marL="880110" lvl="1" indent="-514350">
              <a:buClr>
                <a:schemeClr val="accent2"/>
              </a:buClr>
              <a:buFont typeface="+mj-lt"/>
              <a:buAutoNum type="arabicPeriod"/>
              <a:defRPr/>
            </a:pPr>
            <a:r>
              <a:rPr lang="en-US" altLang="zh-TW" dirty="0" smtClean="0"/>
              <a:t>Decision making (robot, chess machine)</a:t>
            </a:r>
          </a:p>
          <a:p>
            <a:endParaRPr kumimoji="1" lang="en-GB" dirty="0">
              <a:latin typeface="Arial" charset="0"/>
              <a:ea typeface="ＭＳ Ｐゴシック" charset="0"/>
              <a:cs typeface="Arial" charset="0"/>
            </a:endParaRPr>
          </a:p>
          <a:p>
            <a:endParaRPr lang="en-US" dirty="0"/>
          </a:p>
          <a:p>
            <a:endParaRPr kumimoji="1" lang="en-GB" dirty="0"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091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矩形 409"/>
          <p:cNvSpPr/>
          <p:nvPr/>
        </p:nvSpPr>
        <p:spPr>
          <a:xfrm>
            <a:off x="2627784" y="4365104"/>
            <a:ext cx="3744416" cy="2016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28" name="矩形 327"/>
          <p:cNvSpPr/>
          <p:nvPr/>
        </p:nvSpPr>
        <p:spPr>
          <a:xfrm>
            <a:off x="467544" y="1700808"/>
            <a:ext cx="3744416" cy="2016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22B575E-21D9-4F81-9A86-37E23FE3D5CC}" type="slidenum">
              <a:rPr lang="zh-TW" altLang="en-US" smtClean="0">
                <a:latin typeface="Gill Sans MT"/>
                <a:ea typeface="微軟正黑體"/>
              </a:rPr>
              <a:pPr/>
              <a:t>17</a:t>
            </a:fld>
            <a:endParaRPr lang="zh-TW" altLang="en-US">
              <a:latin typeface="Gill Sans MT"/>
              <a:ea typeface="微軟正黑體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Algorithms</a:t>
            </a:r>
            <a:endParaRPr lang="zh-TW" altLang="en-US" dirty="0"/>
          </a:p>
        </p:txBody>
      </p:sp>
      <p:sp>
        <p:nvSpPr>
          <p:cNvPr id="329" name="矩形 328"/>
          <p:cNvSpPr/>
          <p:nvPr/>
        </p:nvSpPr>
        <p:spPr>
          <a:xfrm>
            <a:off x="4932040" y="1700808"/>
            <a:ext cx="3744416" cy="20162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30" name="文字方塊 329"/>
          <p:cNvSpPr txBox="1"/>
          <p:nvPr/>
        </p:nvSpPr>
        <p:spPr>
          <a:xfrm>
            <a:off x="1340024" y="3720230"/>
            <a:ext cx="201622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altLang="zh-TW" dirty="0" smtClean="0">
                <a:solidFill>
                  <a:srgbClr val="000000"/>
                </a:solidFill>
                <a:latin typeface="Gill Sans MT"/>
                <a:ea typeface="微軟正黑體"/>
              </a:rPr>
              <a:t>Supervised learning</a:t>
            </a:r>
            <a:endParaRPr lang="zh-TW" altLang="en-US" dirty="0">
              <a:solidFill>
                <a:srgbClr val="000000"/>
              </a:solidFill>
              <a:latin typeface="Gill Sans MT"/>
              <a:ea typeface="微軟正黑體"/>
            </a:endParaRPr>
          </a:p>
        </p:txBody>
      </p:sp>
      <p:sp>
        <p:nvSpPr>
          <p:cNvPr id="331" name="文字方塊 330"/>
          <p:cNvSpPr txBox="1"/>
          <p:nvPr/>
        </p:nvSpPr>
        <p:spPr>
          <a:xfrm>
            <a:off x="5633753" y="3717032"/>
            <a:ext cx="230425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altLang="zh-TW" dirty="0" smtClean="0">
                <a:solidFill>
                  <a:srgbClr val="000000"/>
                </a:solidFill>
                <a:latin typeface="Gill Sans MT"/>
                <a:ea typeface="微軟正黑體"/>
              </a:rPr>
              <a:t>Unsupervised learning</a:t>
            </a:r>
            <a:endParaRPr lang="zh-TW" altLang="en-US" dirty="0">
              <a:solidFill>
                <a:srgbClr val="000000"/>
              </a:solidFill>
              <a:latin typeface="Gill Sans MT"/>
              <a:ea typeface="微軟正黑體"/>
            </a:endParaRPr>
          </a:p>
        </p:txBody>
      </p:sp>
      <p:sp>
        <p:nvSpPr>
          <p:cNvPr id="332" name="文字方塊 331"/>
          <p:cNvSpPr txBox="1"/>
          <p:nvPr/>
        </p:nvSpPr>
        <p:spPr>
          <a:xfrm>
            <a:off x="3203848" y="6381328"/>
            <a:ext cx="2592288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914400"/>
            <a:r>
              <a:rPr lang="en-US" altLang="zh-TW" dirty="0" smtClean="0">
                <a:solidFill>
                  <a:srgbClr val="000000"/>
                </a:solidFill>
                <a:latin typeface="Gill Sans MT"/>
                <a:ea typeface="微軟正黑體"/>
              </a:rPr>
              <a:t>Semi-supervised learning</a:t>
            </a:r>
            <a:endParaRPr lang="zh-TW" altLang="en-US" dirty="0">
              <a:solidFill>
                <a:srgbClr val="000000"/>
              </a:solidFill>
              <a:latin typeface="Gill Sans MT"/>
              <a:ea typeface="微軟正黑體"/>
            </a:endParaRPr>
          </a:p>
        </p:txBody>
      </p:sp>
      <p:sp>
        <p:nvSpPr>
          <p:cNvPr id="333" name="流程圖: 接點 332"/>
          <p:cNvSpPr/>
          <p:nvPr/>
        </p:nvSpPr>
        <p:spPr>
          <a:xfrm>
            <a:off x="971600" y="198884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34" name="流程圖: 接點 333"/>
          <p:cNvSpPr/>
          <p:nvPr/>
        </p:nvSpPr>
        <p:spPr>
          <a:xfrm>
            <a:off x="755576" y="22048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35" name="流程圖: 接點 334"/>
          <p:cNvSpPr/>
          <p:nvPr/>
        </p:nvSpPr>
        <p:spPr>
          <a:xfrm>
            <a:off x="1043608" y="22048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36" name="流程圖: 接點 335"/>
          <p:cNvSpPr/>
          <p:nvPr/>
        </p:nvSpPr>
        <p:spPr>
          <a:xfrm>
            <a:off x="1115616" y="184482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37" name="流程圖: 接點 336"/>
          <p:cNvSpPr/>
          <p:nvPr/>
        </p:nvSpPr>
        <p:spPr>
          <a:xfrm>
            <a:off x="1403648" y="242088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38" name="流程圖: 接點 337"/>
          <p:cNvSpPr/>
          <p:nvPr/>
        </p:nvSpPr>
        <p:spPr>
          <a:xfrm>
            <a:off x="1331640" y="206084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39" name="乘號 338"/>
          <p:cNvSpPr/>
          <p:nvPr/>
        </p:nvSpPr>
        <p:spPr>
          <a:xfrm>
            <a:off x="2267744" y="22048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40" name="乘號 339"/>
          <p:cNvSpPr/>
          <p:nvPr/>
        </p:nvSpPr>
        <p:spPr>
          <a:xfrm>
            <a:off x="2420144" y="23572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41" name="乘號 340"/>
          <p:cNvSpPr/>
          <p:nvPr/>
        </p:nvSpPr>
        <p:spPr>
          <a:xfrm>
            <a:off x="2572544" y="25096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42" name="乘號 341"/>
          <p:cNvSpPr/>
          <p:nvPr/>
        </p:nvSpPr>
        <p:spPr>
          <a:xfrm>
            <a:off x="2724944" y="266206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43" name="乘號 342"/>
          <p:cNvSpPr/>
          <p:nvPr/>
        </p:nvSpPr>
        <p:spPr>
          <a:xfrm>
            <a:off x="2915816" y="2420888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44" name="乘號 343"/>
          <p:cNvSpPr/>
          <p:nvPr/>
        </p:nvSpPr>
        <p:spPr>
          <a:xfrm>
            <a:off x="3059832" y="2636912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45" name="乘號 344"/>
          <p:cNvSpPr/>
          <p:nvPr/>
        </p:nvSpPr>
        <p:spPr>
          <a:xfrm>
            <a:off x="3275856" y="285293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46" name="乘號 345"/>
          <p:cNvSpPr/>
          <p:nvPr/>
        </p:nvSpPr>
        <p:spPr>
          <a:xfrm>
            <a:off x="3334544" y="25649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47" name="五角星形 346"/>
          <p:cNvSpPr/>
          <p:nvPr/>
        </p:nvSpPr>
        <p:spPr>
          <a:xfrm>
            <a:off x="2123728" y="299695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48" name="五角星形 347"/>
          <p:cNvSpPr/>
          <p:nvPr/>
        </p:nvSpPr>
        <p:spPr>
          <a:xfrm>
            <a:off x="2123728" y="3212976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49" name="五角星形 348"/>
          <p:cNvSpPr/>
          <p:nvPr/>
        </p:nvSpPr>
        <p:spPr>
          <a:xfrm>
            <a:off x="2411760" y="306896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50" name="五角星形 349"/>
          <p:cNvSpPr/>
          <p:nvPr/>
        </p:nvSpPr>
        <p:spPr>
          <a:xfrm>
            <a:off x="2339752" y="342900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51" name="五角星形 350"/>
          <p:cNvSpPr/>
          <p:nvPr/>
        </p:nvSpPr>
        <p:spPr>
          <a:xfrm>
            <a:off x="2517304" y="331852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52" name="五角星形 351"/>
          <p:cNvSpPr/>
          <p:nvPr/>
        </p:nvSpPr>
        <p:spPr>
          <a:xfrm>
            <a:off x="2699792" y="342900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53" name="五角星形 352"/>
          <p:cNvSpPr/>
          <p:nvPr/>
        </p:nvSpPr>
        <p:spPr>
          <a:xfrm>
            <a:off x="2699792" y="314096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54" name="五角星形 353"/>
          <p:cNvSpPr/>
          <p:nvPr/>
        </p:nvSpPr>
        <p:spPr>
          <a:xfrm>
            <a:off x="2915816" y="335699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55" name="五角星形 354"/>
          <p:cNvSpPr/>
          <p:nvPr/>
        </p:nvSpPr>
        <p:spPr>
          <a:xfrm>
            <a:off x="1835696" y="314096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56" name="五角星形 355"/>
          <p:cNvSpPr/>
          <p:nvPr/>
        </p:nvSpPr>
        <p:spPr>
          <a:xfrm>
            <a:off x="2051720" y="3429000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57" name="五角星形 356"/>
          <p:cNvSpPr/>
          <p:nvPr/>
        </p:nvSpPr>
        <p:spPr>
          <a:xfrm>
            <a:off x="1763688" y="335699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58" name="流程圖: 接點 357"/>
          <p:cNvSpPr/>
          <p:nvPr/>
        </p:nvSpPr>
        <p:spPr>
          <a:xfrm>
            <a:off x="1196008" y="23572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59" name="流程圖: 接點 358"/>
          <p:cNvSpPr/>
          <p:nvPr/>
        </p:nvSpPr>
        <p:spPr>
          <a:xfrm>
            <a:off x="1187624" y="263691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60" name="流程圖: 接點 359"/>
          <p:cNvSpPr/>
          <p:nvPr/>
        </p:nvSpPr>
        <p:spPr>
          <a:xfrm>
            <a:off x="1500808" y="266206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61" name="流程圖: 接點 360"/>
          <p:cNvSpPr/>
          <p:nvPr/>
        </p:nvSpPr>
        <p:spPr>
          <a:xfrm>
            <a:off x="1331640" y="285293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62" name="流程圖: 接點 361"/>
          <p:cNvSpPr/>
          <p:nvPr/>
        </p:nvSpPr>
        <p:spPr>
          <a:xfrm>
            <a:off x="1619672" y="242088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63" name="流程圖: 接點 362"/>
          <p:cNvSpPr/>
          <p:nvPr/>
        </p:nvSpPr>
        <p:spPr>
          <a:xfrm>
            <a:off x="1484040" y="214124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64" name="流程圖: 接點 363"/>
          <p:cNvSpPr/>
          <p:nvPr/>
        </p:nvSpPr>
        <p:spPr>
          <a:xfrm>
            <a:off x="971600" y="249289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65" name="乘號 364"/>
          <p:cNvSpPr/>
          <p:nvPr/>
        </p:nvSpPr>
        <p:spPr>
          <a:xfrm>
            <a:off x="3486944" y="27173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66" name="乘號 365"/>
          <p:cNvSpPr/>
          <p:nvPr/>
        </p:nvSpPr>
        <p:spPr>
          <a:xfrm>
            <a:off x="3639344" y="28697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67" name="乘號 366"/>
          <p:cNvSpPr/>
          <p:nvPr/>
        </p:nvSpPr>
        <p:spPr>
          <a:xfrm>
            <a:off x="3347864" y="234888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68" name="乘號 367"/>
          <p:cNvSpPr/>
          <p:nvPr/>
        </p:nvSpPr>
        <p:spPr>
          <a:xfrm>
            <a:off x="3791744" y="302210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369" name="乘號 368"/>
          <p:cNvSpPr/>
          <p:nvPr/>
        </p:nvSpPr>
        <p:spPr>
          <a:xfrm>
            <a:off x="3131840" y="234888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cxnSp>
        <p:nvCxnSpPr>
          <p:cNvPr id="370" name="直線接點 369"/>
          <p:cNvCxnSpPr/>
          <p:nvPr/>
        </p:nvCxnSpPr>
        <p:spPr>
          <a:xfrm rot="16200000" flipH="1">
            <a:off x="1511660" y="2024844"/>
            <a:ext cx="936104" cy="43204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直線接點 370"/>
          <p:cNvCxnSpPr/>
          <p:nvPr/>
        </p:nvCxnSpPr>
        <p:spPr>
          <a:xfrm rot="10800000" flipV="1">
            <a:off x="1043608" y="2708920"/>
            <a:ext cx="1152128" cy="86409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線接點 371"/>
          <p:cNvCxnSpPr/>
          <p:nvPr/>
        </p:nvCxnSpPr>
        <p:spPr>
          <a:xfrm>
            <a:off x="2195736" y="2708920"/>
            <a:ext cx="1656184" cy="72008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流程圖: 接點 372"/>
          <p:cNvSpPr/>
          <p:nvPr/>
        </p:nvSpPr>
        <p:spPr>
          <a:xfrm>
            <a:off x="5410944" y="203569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74" name="流程圖: 接點 373"/>
          <p:cNvSpPr/>
          <p:nvPr/>
        </p:nvSpPr>
        <p:spPr>
          <a:xfrm>
            <a:off x="5194920" y="22517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75" name="流程圖: 接點 374"/>
          <p:cNvSpPr/>
          <p:nvPr/>
        </p:nvSpPr>
        <p:spPr>
          <a:xfrm>
            <a:off x="5482952" y="22517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76" name="流程圖: 接點 375"/>
          <p:cNvSpPr/>
          <p:nvPr/>
        </p:nvSpPr>
        <p:spPr>
          <a:xfrm>
            <a:off x="5554960" y="189168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77" name="流程圖: 接點 376"/>
          <p:cNvSpPr/>
          <p:nvPr/>
        </p:nvSpPr>
        <p:spPr>
          <a:xfrm>
            <a:off x="5842992" y="246774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78" name="流程圖: 接點 377"/>
          <p:cNvSpPr/>
          <p:nvPr/>
        </p:nvSpPr>
        <p:spPr>
          <a:xfrm>
            <a:off x="5770984" y="210770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79" name="流程圖: 接點 378"/>
          <p:cNvSpPr/>
          <p:nvPr/>
        </p:nvSpPr>
        <p:spPr>
          <a:xfrm>
            <a:off x="5635352" y="24041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80" name="流程圖: 接點 379"/>
          <p:cNvSpPr/>
          <p:nvPr/>
        </p:nvSpPr>
        <p:spPr>
          <a:xfrm>
            <a:off x="5626968" y="268376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81" name="流程圖: 接點 380"/>
          <p:cNvSpPr/>
          <p:nvPr/>
        </p:nvSpPr>
        <p:spPr>
          <a:xfrm>
            <a:off x="5940152" y="27089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82" name="流程圖: 接點 381"/>
          <p:cNvSpPr/>
          <p:nvPr/>
        </p:nvSpPr>
        <p:spPr>
          <a:xfrm>
            <a:off x="5770984" y="289979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83" name="流程圖: 接點 382"/>
          <p:cNvSpPr/>
          <p:nvPr/>
        </p:nvSpPr>
        <p:spPr>
          <a:xfrm>
            <a:off x="6059016" y="246774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84" name="流程圖: 接點 383"/>
          <p:cNvSpPr/>
          <p:nvPr/>
        </p:nvSpPr>
        <p:spPr>
          <a:xfrm>
            <a:off x="5923384" y="218809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85" name="流程圖: 接點 384"/>
          <p:cNvSpPr/>
          <p:nvPr/>
        </p:nvSpPr>
        <p:spPr>
          <a:xfrm>
            <a:off x="5410944" y="253975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86" name="流程圖: 接點 385"/>
          <p:cNvSpPr/>
          <p:nvPr/>
        </p:nvSpPr>
        <p:spPr>
          <a:xfrm>
            <a:off x="6876256" y="242088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87" name="流程圖: 接點 386"/>
          <p:cNvSpPr/>
          <p:nvPr/>
        </p:nvSpPr>
        <p:spPr>
          <a:xfrm>
            <a:off x="7164288" y="27089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88" name="流程圖: 接點 387"/>
          <p:cNvSpPr/>
          <p:nvPr/>
        </p:nvSpPr>
        <p:spPr>
          <a:xfrm>
            <a:off x="7020272" y="256490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89" name="流程圖: 接點 388"/>
          <p:cNvSpPr/>
          <p:nvPr/>
        </p:nvSpPr>
        <p:spPr>
          <a:xfrm>
            <a:off x="7380312" y="249289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90" name="流程圖: 接點 389"/>
          <p:cNvSpPr/>
          <p:nvPr/>
        </p:nvSpPr>
        <p:spPr>
          <a:xfrm>
            <a:off x="6732240" y="227687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91" name="流程圖: 接點 390"/>
          <p:cNvSpPr/>
          <p:nvPr/>
        </p:nvSpPr>
        <p:spPr>
          <a:xfrm>
            <a:off x="7596336" y="242088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92" name="流程圖: 接點 391"/>
          <p:cNvSpPr/>
          <p:nvPr/>
        </p:nvSpPr>
        <p:spPr>
          <a:xfrm>
            <a:off x="7740352" y="263691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93" name="流程圖: 接點 392"/>
          <p:cNvSpPr/>
          <p:nvPr/>
        </p:nvSpPr>
        <p:spPr>
          <a:xfrm>
            <a:off x="7668344" y="28613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94" name="流程圖: 接點 393"/>
          <p:cNvSpPr/>
          <p:nvPr/>
        </p:nvSpPr>
        <p:spPr>
          <a:xfrm>
            <a:off x="7812360" y="242088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95" name="流程圖: 接點 394"/>
          <p:cNvSpPr/>
          <p:nvPr/>
        </p:nvSpPr>
        <p:spPr>
          <a:xfrm>
            <a:off x="7884368" y="278092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96" name="流程圖: 接點 395"/>
          <p:cNvSpPr/>
          <p:nvPr/>
        </p:nvSpPr>
        <p:spPr>
          <a:xfrm>
            <a:off x="7452320" y="270892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97" name="流程圖: 接點 396"/>
          <p:cNvSpPr/>
          <p:nvPr/>
        </p:nvSpPr>
        <p:spPr>
          <a:xfrm>
            <a:off x="8172400" y="306896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98" name="流程圖: 接點 397"/>
          <p:cNvSpPr/>
          <p:nvPr/>
        </p:nvSpPr>
        <p:spPr>
          <a:xfrm>
            <a:off x="8028384" y="292494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399" name="流程圖: 接點 398"/>
          <p:cNvSpPr/>
          <p:nvPr/>
        </p:nvSpPr>
        <p:spPr>
          <a:xfrm>
            <a:off x="6156176" y="342900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00" name="流程圖: 接點 399"/>
          <p:cNvSpPr/>
          <p:nvPr/>
        </p:nvSpPr>
        <p:spPr>
          <a:xfrm>
            <a:off x="6228184" y="321297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01" name="流程圖: 接點 400"/>
          <p:cNvSpPr/>
          <p:nvPr/>
        </p:nvSpPr>
        <p:spPr>
          <a:xfrm>
            <a:off x="6444208" y="3068960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02" name="流程圖: 接點 401"/>
          <p:cNvSpPr/>
          <p:nvPr/>
        </p:nvSpPr>
        <p:spPr>
          <a:xfrm>
            <a:off x="6660232" y="314096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03" name="流程圖: 接點 402"/>
          <p:cNvSpPr/>
          <p:nvPr/>
        </p:nvSpPr>
        <p:spPr>
          <a:xfrm>
            <a:off x="6372200" y="350100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04" name="流程圖: 接點 403"/>
          <p:cNvSpPr/>
          <p:nvPr/>
        </p:nvSpPr>
        <p:spPr>
          <a:xfrm>
            <a:off x="6444208" y="3284984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05" name="流程圖: 接點 404"/>
          <p:cNvSpPr/>
          <p:nvPr/>
        </p:nvSpPr>
        <p:spPr>
          <a:xfrm>
            <a:off x="6588224" y="350100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06" name="流程圖: 接點 405"/>
          <p:cNvSpPr/>
          <p:nvPr/>
        </p:nvSpPr>
        <p:spPr>
          <a:xfrm>
            <a:off x="6876256" y="3212976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07" name="流程圖: 接點 406"/>
          <p:cNvSpPr/>
          <p:nvPr/>
        </p:nvSpPr>
        <p:spPr>
          <a:xfrm>
            <a:off x="7092280" y="335699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08" name="流程圖: 接點 407"/>
          <p:cNvSpPr/>
          <p:nvPr/>
        </p:nvSpPr>
        <p:spPr>
          <a:xfrm>
            <a:off x="6732240" y="3356992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09" name="流程圖: 接點 408"/>
          <p:cNvSpPr/>
          <p:nvPr/>
        </p:nvSpPr>
        <p:spPr>
          <a:xfrm>
            <a:off x="6876256" y="3501008"/>
            <a:ext cx="144016" cy="144016"/>
          </a:xfrm>
          <a:prstGeom prst="flowChartConnector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11" name="流程圖: 接點 410"/>
          <p:cNvSpPr/>
          <p:nvPr/>
        </p:nvSpPr>
        <p:spPr>
          <a:xfrm>
            <a:off x="3131840" y="465313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12" name="流程圖: 接點 411"/>
          <p:cNvSpPr/>
          <p:nvPr/>
        </p:nvSpPr>
        <p:spPr>
          <a:xfrm>
            <a:off x="2915816" y="486916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13" name="流程圖: 接點 412"/>
          <p:cNvSpPr/>
          <p:nvPr/>
        </p:nvSpPr>
        <p:spPr>
          <a:xfrm>
            <a:off x="3203848" y="486916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14" name="流程圖: 接點 413"/>
          <p:cNvSpPr/>
          <p:nvPr/>
        </p:nvSpPr>
        <p:spPr>
          <a:xfrm>
            <a:off x="3275856" y="450912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15" name="流程圖: 接點 414"/>
          <p:cNvSpPr/>
          <p:nvPr/>
        </p:nvSpPr>
        <p:spPr>
          <a:xfrm>
            <a:off x="3563888" y="508518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16" name="流程圖: 接點 415"/>
          <p:cNvSpPr/>
          <p:nvPr/>
        </p:nvSpPr>
        <p:spPr>
          <a:xfrm>
            <a:off x="3491880" y="472514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17" name="乘號 416"/>
          <p:cNvSpPr/>
          <p:nvPr/>
        </p:nvSpPr>
        <p:spPr>
          <a:xfrm>
            <a:off x="4427984" y="486916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18" name="乘號 417"/>
          <p:cNvSpPr/>
          <p:nvPr/>
        </p:nvSpPr>
        <p:spPr>
          <a:xfrm>
            <a:off x="4580384" y="502156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19" name="乘號 418"/>
          <p:cNvSpPr/>
          <p:nvPr/>
        </p:nvSpPr>
        <p:spPr>
          <a:xfrm>
            <a:off x="4732784" y="517396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20" name="乘號 419"/>
          <p:cNvSpPr/>
          <p:nvPr/>
        </p:nvSpPr>
        <p:spPr>
          <a:xfrm>
            <a:off x="4885184" y="532636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21" name="乘號 420"/>
          <p:cNvSpPr/>
          <p:nvPr/>
        </p:nvSpPr>
        <p:spPr>
          <a:xfrm>
            <a:off x="5076056" y="5085184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22" name="乘號 421"/>
          <p:cNvSpPr/>
          <p:nvPr/>
        </p:nvSpPr>
        <p:spPr>
          <a:xfrm>
            <a:off x="5220072" y="5301208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23" name="乘號 422"/>
          <p:cNvSpPr/>
          <p:nvPr/>
        </p:nvSpPr>
        <p:spPr>
          <a:xfrm>
            <a:off x="5436096" y="5517232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24" name="乘號 423"/>
          <p:cNvSpPr/>
          <p:nvPr/>
        </p:nvSpPr>
        <p:spPr>
          <a:xfrm>
            <a:off x="5494784" y="522920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25" name="五角星形 424"/>
          <p:cNvSpPr/>
          <p:nvPr/>
        </p:nvSpPr>
        <p:spPr>
          <a:xfrm>
            <a:off x="4283968" y="566124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26" name="五角星形 425"/>
          <p:cNvSpPr/>
          <p:nvPr/>
        </p:nvSpPr>
        <p:spPr>
          <a:xfrm>
            <a:off x="4283968" y="5877272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27" name="五角星形 426"/>
          <p:cNvSpPr/>
          <p:nvPr/>
        </p:nvSpPr>
        <p:spPr>
          <a:xfrm>
            <a:off x="4572000" y="5733256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28" name="五角星形 427"/>
          <p:cNvSpPr/>
          <p:nvPr/>
        </p:nvSpPr>
        <p:spPr>
          <a:xfrm>
            <a:off x="4499992" y="6093296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29" name="五角星形 428"/>
          <p:cNvSpPr/>
          <p:nvPr/>
        </p:nvSpPr>
        <p:spPr>
          <a:xfrm>
            <a:off x="4677544" y="5982816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30" name="五角星形 429"/>
          <p:cNvSpPr/>
          <p:nvPr/>
        </p:nvSpPr>
        <p:spPr>
          <a:xfrm>
            <a:off x="4860032" y="6093296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31" name="五角星形 430"/>
          <p:cNvSpPr/>
          <p:nvPr/>
        </p:nvSpPr>
        <p:spPr>
          <a:xfrm>
            <a:off x="4860032" y="5805264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32" name="五角星形 431"/>
          <p:cNvSpPr/>
          <p:nvPr/>
        </p:nvSpPr>
        <p:spPr>
          <a:xfrm>
            <a:off x="5076056" y="602128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33" name="五角星形 432"/>
          <p:cNvSpPr/>
          <p:nvPr/>
        </p:nvSpPr>
        <p:spPr>
          <a:xfrm>
            <a:off x="3995936" y="5805264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34" name="五角星形 433"/>
          <p:cNvSpPr/>
          <p:nvPr/>
        </p:nvSpPr>
        <p:spPr>
          <a:xfrm>
            <a:off x="4211960" y="6093296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35" name="五角星形 434"/>
          <p:cNvSpPr/>
          <p:nvPr/>
        </p:nvSpPr>
        <p:spPr>
          <a:xfrm>
            <a:off x="3923928" y="6021288"/>
            <a:ext cx="216024" cy="216024"/>
          </a:xfrm>
          <a:prstGeom prst="star5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36" name="流程圖: 接點 435"/>
          <p:cNvSpPr/>
          <p:nvPr/>
        </p:nvSpPr>
        <p:spPr>
          <a:xfrm>
            <a:off x="3356248" y="502156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37" name="流程圖: 接點 436"/>
          <p:cNvSpPr/>
          <p:nvPr/>
        </p:nvSpPr>
        <p:spPr>
          <a:xfrm>
            <a:off x="3347864" y="5301208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38" name="流程圖: 接點 437"/>
          <p:cNvSpPr/>
          <p:nvPr/>
        </p:nvSpPr>
        <p:spPr>
          <a:xfrm>
            <a:off x="3661048" y="5326360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39" name="流程圖: 接點 438"/>
          <p:cNvSpPr/>
          <p:nvPr/>
        </p:nvSpPr>
        <p:spPr>
          <a:xfrm>
            <a:off x="3491880" y="551723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40" name="流程圖: 接點 439"/>
          <p:cNvSpPr/>
          <p:nvPr/>
        </p:nvSpPr>
        <p:spPr>
          <a:xfrm>
            <a:off x="3779912" y="5085184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41" name="流程圖: 接點 440"/>
          <p:cNvSpPr/>
          <p:nvPr/>
        </p:nvSpPr>
        <p:spPr>
          <a:xfrm>
            <a:off x="3644280" y="4805536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42" name="流程圖: 接點 441"/>
          <p:cNvSpPr/>
          <p:nvPr/>
        </p:nvSpPr>
        <p:spPr>
          <a:xfrm>
            <a:off x="3131840" y="5157192"/>
            <a:ext cx="144016" cy="144016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 dirty="0">
              <a:solidFill>
                <a:srgbClr val="FF0000"/>
              </a:solidFill>
              <a:latin typeface="Gill Sans MT"/>
              <a:ea typeface="微軟正黑體"/>
            </a:endParaRPr>
          </a:p>
        </p:txBody>
      </p:sp>
      <p:sp>
        <p:nvSpPr>
          <p:cNvPr id="443" name="乘號 442"/>
          <p:cNvSpPr/>
          <p:nvPr/>
        </p:nvSpPr>
        <p:spPr>
          <a:xfrm>
            <a:off x="5647184" y="538160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44" name="乘號 443"/>
          <p:cNvSpPr/>
          <p:nvPr/>
        </p:nvSpPr>
        <p:spPr>
          <a:xfrm>
            <a:off x="5799584" y="553400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45" name="乘號 444"/>
          <p:cNvSpPr/>
          <p:nvPr/>
        </p:nvSpPr>
        <p:spPr>
          <a:xfrm>
            <a:off x="5508104" y="501317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46" name="乘號 445"/>
          <p:cNvSpPr/>
          <p:nvPr/>
        </p:nvSpPr>
        <p:spPr>
          <a:xfrm>
            <a:off x="5951984" y="5686400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47" name="乘號 446"/>
          <p:cNvSpPr/>
          <p:nvPr/>
        </p:nvSpPr>
        <p:spPr>
          <a:xfrm>
            <a:off x="5292080" y="5013176"/>
            <a:ext cx="216024" cy="21602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48" name="流程圖: 決策 447"/>
          <p:cNvSpPr/>
          <p:nvPr/>
        </p:nvSpPr>
        <p:spPr>
          <a:xfrm>
            <a:off x="4067944" y="4437112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49" name="流程圖: 決策 448"/>
          <p:cNvSpPr/>
          <p:nvPr/>
        </p:nvSpPr>
        <p:spPr>
          <a:xfrm>
            <a:off x="3851920" y="450912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50" name="流程圖: 決策 449"/>
          <p:cNvSpPr/>
          <p:nvPr/>
        </p:nvSpPr>
        <p:spPr>
          <a:xfrm>
            <a:off x="3347864" y="4725144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51" name="流程圖: 決策 450"/>
          <p:cNvSpPr/>
          <p:nvPr/>
        </p:nvSpPr>
        <p:spPr>
          <a:xfrm>
            <a:off x="3491880" y="4437112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52" name="流程圖: 決策 451"/>
          <p:cNvSpPr/>
          <p:nvPr/>
        </p:nvSpPr>
        <p:spPr>
          <a:xfrm>
            <a:off x="3059832" y="4941168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53" name="流程圖: 決策 452"/>
          <p:cNvSpPr/>
          <p:nvPr/>
        </p:nvSpPr>
        <p:spPr>
          <a:xfrm>
            <a:off x="4427984" y="5805264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54" name="流程圖: 決策 453"/>
          <p:cNvSpPr/>
          <p:nvPr/>
        </p:nvSpPr>
        <p:spPr>
          <a:xfrm>
            <a:off x="3779912" y="5877272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55" name="流程圖: 決策 454"/>
          <p:cNvSpPr/>
          <p:nvPr/>
        </p:nvSpPr>
        <p:spPr>
          <a:xfrm>
            <a:off x="3563888" y="609329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56" name="流程圖: 決策 455"/>
          <p:cNvSpPr/>
          <p:nvPr/>
        </p:nvSpPr>
        <p:spPr>
          <a:xfrm>
            <a:off x="3635896" y="450912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57" name="流程圖: 決策 456"/>
          <p:cNvSpPr/>
          <p:nvPr/>
        </p:nvSpPr>
        <p:spPr>
          <a:xfrm>
            <a:off x="3491880" y="522920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58" name="流程圖: 決策 457"/>
          <p:cNvSpPr/>
          <p:nvPr/>
        </p:nvSpPr>
        <p:spPr>
          <a:xfrm>
            <a:off x="3779912" y="465313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59" name="流程圖: 決策 458"/>
          <p:cNvSpPr/>
          <p:nvPr/>
        </p:nvSpPr>
        <p:spPr>
          <a:xfrm>
            <a:off x="3779912" y="486916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60" name="流程圖: 決策 459"/>
          <p:cNvSpPr/>
          <p:nvPr/>
        </p:nvSpPr>
        <p:spPr>
          <a:xfrm>
            <a:off x="4211960" y="4437112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61" name="流程圖: 決策 460"/>
          <p:cNvSpPr/>
          <p:nvPr/>
        </p:nvSpPr>
        <p:spPr>
          <a:xfrm>
            <a:off x="3779912" y="609329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62" name="流程圖: 決策 461"/>
          <p:cNvSpPr/>
          <p:nvPr/>
        </p:nvSpPr>
        <p:spPr>
          <a:xfrm>
            <a:off x="4427984" y="5517232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63" name="流程圖: 決策 462"/>
          <p:cNvSpPr/>
          <p:nvPr/>
        </p:nvSpPr>
        <p:spPr>
          <a:xfrm>
            <a:off x="4211960" y="5517232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64" name="流程圖: 決策 463"/>
          <p:cNvSpPr/>
          <p:nvPr/>
        </p:nvSpPr>
        <p:spPr>
          <a:xfrm>
            <a:off x="4139952" y="537321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65" name="流程圖: 決策 464"/>
          <p:cNvSpPr/>
          <p:nvPr/>
        </p:nvSpPr>
        <p:spPr>
          <a:xfrm>
            <a:off x="3995936" y="558924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66" name="流程圖: 決策 465"/>
          <p:cNvSpPr/>
          <p:nvPr/>
        </p:nvSpPr>
        <p:spPr>
          <a:xfrm>
            <a:off x="5148064" y="5877272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67" name="流程圖: 決策 466"/>
          <p:cNvSpPr/>
          <p:nvPr/>
        </p:nvSpPr>
        <p:spPr>
          <a:xfrm>
            <a:off x="5292080" y="609329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68" name="流程圖: 決策 467"/>
          <p:cNvSpPr/>
          <p:nvPr/>
        </p:nvSpPr>
        <p:spPr>
          <a:xfrm>
            <a:off x="5364088" y="594928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69" name="流程圖: 決策 468"/>
          <p:cNvSpPr/>
          <p:nvPr/>
        </p:nvSpPr>
        <p:spPr>
          <a:xfrm>
            <a:off x="5508104" y="609329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70" name="流程圖: 決策 469"/>
          <p:cNvSpPr/>
          <p:nvPr/>
        </p:nvSpPr>
        <p:spPr>
          <a:xfrm>
            <a:off x="4355976" y="537321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71" name="流程圖: 決策 470"/>
          <p:cNvSpPr/>
          <p:nvPr/>
        </p:nvSpPr>
        <p:spPr>
          <a:xfrm>
            <a:off x="3347864" y="609329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72" name="流程圖: 決策 471"/>
          <p:cNvSpPr/>
          <p:nvPr/>
        </p:nvSpPr>
        <p:spPr>
          <a:xfrm>
            <a:off x="4572000" y="594928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73" name="流程圖: 決策 472"/>
          <p:cNvSpPr/>
          <p:nvPr/>
        </p:nvSpPr>
        <p:spPr>
          <a:xfrm>
            <a:off x="4860032" y="5085184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74" name="流程圖: 決策 473"/>
          <p:cNvSpPr/>
          <p:nvPr/>
        </p:nvSpPr>
        <p:spPr>
          <a:xfrm>
            <a:off x="6012160" y="594928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75" name="流程圖: 決策 474"/>
          <p:cNvSpPr/>
          <p:nvPr/>
        </p:nvSpPr>
        <p:spPr>
          <a:xfrm>
            <a:off x="5724128" y="522920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76" name="流程圖: 決策 475"/>
          <p:cNvSpPr/>
          <p:nvPr/>
        </p:nvSpPr>
        <p:spPr>
          <a:xfrm>
            <a:off x="6084168" y="6093296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77" name="流程圖: 決策 476"/>
          <p:cNvSpPr/>
          <p:nvPr/>
        </p:nvSpPr>
        <p:spPr>
          <a:xfrm>
            <a:off x="3076600" y="5966048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78" name="流程圖: 決策 477"/>
          <p:cNvSpPr/>
          <p:nvPr/>
        </p:nvSpPr>
        <p:spPr>
          <a:xfrm>
            <a:off x="5580112" y="4869160"/>
            <a:ext cx="144016" cy="144016"/>
          </a:xfrm>
          <a:prstGeom prst="flowChartDecisio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79" name="手繪多邊形 478"/>
          <p:cNvSpPr/>
          <p:nvPr/>
        </p:nvSpPr>
        <p:spPr>
          <a:xfrm>
            <a:off x="2780778" y="4559474"/>
            <a:ext cx="2141951" cy="1327759"/>
          </a:xfrm>
          <a:custGeom>
            <a:avLst/>
            <a:gdLst>
              <a:gd name="connsiteX0" fmla="*/ 2141951 w 2141951"/>
              <a:gd name="connsiteY0" fmla="*/ 0 h 1327759"/>
              <a:gd name="connsiteX1" fmla="*/ 1478071 w 2141951"/>
              <a:gd name="connsiteY1" fmla="*/ 187890 h 1327759"/>
              <a:gd name="connsiteX2" fmla="*/ 1215025 w 2141951"/>
              <a:gd name="connsiteY2" fmla="*/ 864296 h 1327759"/>
              <a:gd name="connsiteX3" fmla="*/ 889348 w 2141951"/>
              <a:gd name="connsiteY3" fmla="*/ 1290181 h 1327759"/>
              <a:gd name="connsiteX4" fmla="*/ 0 w 2141951"/>
              <a:gd name="connsiteY4" fmla="*/ 1089764 h 132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1951" h="1327759">
                <a:moveTo>
                  <a:pt x="2141951" y="0"/>
                </a:moveTo>
                <a:cubicBezTo>
                  <a:pt x="1887255" y="21920"/>
                  <a:pt x="1632559" y="43841"/>
                  <a:pt x="1478071" y="187890"/>
                </a:cubicBezTo>
                <a:cubicBezTo>
                  <a:pt x="1323583" y="331939"/>
                  <a:pt x="1313145" y="680581"/>
                  <a:pt x="1215025" y="864296"/>
                </a:cubicBezTo>
                <a:cubicBezTo>
                  <a:pt x="1116905" y="1048011"/>
                  <a:pt x="1091852" y="1252603"/>
                  <a:pt x="889348" y="1290181"/>
                </a:cubicBezTo>
                <a:cubicBezTo>
                  <a:pt x="686844" y="1327759"/>
                  <a:pt x="343422" y="1208761"/>
                  <a:pt x="0" y="1089764"/>
                </a:cubicBezTo>
              </a:path>
            </a:pathLst>
          </a:cu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000000"/>
              </a:solidFill>
              <a:latin typeface="Gill Sans MT"/>
              <a:ea typeface="微軟正黑體"/>
            </a:endParaRPr>
          </a:p>
        </p:txBody>
      </p:sp>
      <p:sp>
        <p:nvSpPr>
          <p:cNvPr id="480" name="手繪多邊形 479"/>
          <p:cNvSpPr/>
          <p:nvPr/>
        </p:nvSpPr>
        <p:spPr>
          <a:xfrm>
            <a:off x="4108537" y="5073041"/>
            <a:ext cx="1828800" cy="1177447"/>
          </a:xfrm>
          <a:custGeom>
            <a:avLst/>
            <a:gdLst>
              <a:gd name="connsiteX0" fmla="*/ 0 w 1828800"/>
              <a:gd name="connsiteY0" fmla="*/ 0 h 1177447"/>
              <a:gd name="connsiteX1" fmla="*/ 450937 w 1828800"/>
              <a:gd name="connsiteY1" fmla="*/ 200417 h 1177447"/>
              <a:gd name="connsiteX2" fmla="*/ 864296 w 1828800"/>
              <a:gd name="connsiteY2" fmla="*/ 601249 h 1177447"/>
              <a:gd name="connsiteX3" fmla="*/ 1528175 w 1828800"/>
              <a:gd name="connsiteY3" fmla="*/ 764088 h 1177447"/>
              <a:gd name="connsiteX4" fmla="*/ 1828800 w 1828800"/>
              <a:gd name="connsiteY4" fmla="*/ 1177447 h 117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177447">
                <a:moveTo>
                  <a:pt x="0" y="0"/>
                </a:moveTo>
                <a:cubicBezTo>
                  <a:pt x="153444" y="50104"/>
                  <a:pt x="306888" y="100209"/>
                  <a:pt x="450937" y="200417"/>
                </a:cubicBezTo>
                <a:cubicBezTo>
                  <a:pt x="594986" y="300625"/>
                  <a:pt x="684756" y="507304"/>
                  <a:pt x="864296" y="601249"/>
                </a:cubicBezTo>
                <a:cubicBezTo>
                  <a:pt x="1043836" y="695194"/>
                  <a:pt x="1367425" y="668055"/>
                  <a:pt x="1528175" y="764088"/>
                </a:cubicBezTo>
                <a:cubicBezTo>
                  <a:pt x="1688925" y="860121"/>
                  <a:pt x="1758862" y="1018784"/>
                  <a:pt x="1828800" y="1177447"/>
                </a:cubicBezTo>
              </a:path>
            </a:pathLst>
          </a:cu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000000"/>
              </a:solidFill>
              <a:latin typeface="Gill Sans MT"/>
              <a:ea typeface="微軟正黑體"/>
            </a:endParaRPr>
          </a:p>
        </p:txBody>
      </p:sp>
      <p:sp>
        <p:nvSpPr>
          <p:cNvPr id="481" name="橢圓 480"/>
          <p:cNvSpPr/>
          <p:nvPr/>
        </p:nvSpPr>
        <p:spPr>
          <a:xfrm>
            <a:off x="5076056" y="1772816"/>
            <a:ext cx="1296144" cy="1368152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82" name="手繪多邊形 481"/>
          <p:cNvSpPr/>
          <p:nvPr/>
        </p:nvSpPr>
        <p:spPr>
          <a:xfrm>
            <a:off x="5668028" y="2858022"/>
            <a:ext cx="1918569" cy="862208"/>
          </a:xfrm>
          <a:custGeom>
            <a:avLst/>
            <a:gdLst>
              <a:gd name="connsiteX0" fmla="*/ 144049 w 1918569"/>
              <a:gd name="connsiteY0" fmla="*/ 599162 h 862208"/>
              <a:gd name="connsiteX1" fmla="*/ 807928 w 1918569"/>
              <a:gd name="connsiteY1" fmla="*/ 10438 h 862208"/>
              <a:gd name="connsiteX2" fmla="*/ 1810010 w 1918569"/>
              <a:gd name="connsiteY2" fmla="*/ 536531 h 862208"/>
              <a:gd name="connsiteX3" fmla="*/ 1459282 w 1918569"/>
              <a:gd name="connsiteY3" fmla="*/ 824630 h 862208"/>
              <a:gd name="connsiteX4" fmla="*/ 219205 w 1918569"/>
              <a:gd name="connsiteY4" fmla="*/ 762000 h 862208"/>
              <a:gd name="connsiteX5" fmla="*/ 144049 w 1918569"/>
              <a:gd name="connsiteY5" fmla="*/ 599162 h 86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8569" h="862208">
                <a:moveTo>
                  <a:pt x="144049" y="599162"/>
                </a:moveTo>
                <a:cubicBezTo>
                  <a:pt x="242170" y="473902"/>
                  <a:pt x="530268" y="20876"/>
                  <a:pt x="807928" y="10438"/>
                </a:cubicBezTo>
                <a:cubicBezTo>
                  <a:pt x="1085588" y="0"/>
                  <a:pt x="1701451" y="400832"/>
                  <a:pt x="1810010" y="536531"/>
                </a:cubicBezTo>
                <a:cubicBezTo>
                  <a:pt x="1918569" y="672230"/>
                  <a:pt x="1724416" y="787052"/>
                  <a:pt x="1459282" y="824630"/>
                </a:cubicBezTo>
                <a:cubicBezTo>
                  <a:pt x="1194148" y="862208"/>
                  <a:pt x="438411" y="801666"/>
                  <a:pt x="219205" y="762000"/>
                </a:cubicBezTo>
                <a:cubicBezTo>
                  <a:pt x="0" y="722334"/>
                  <a:pt x="45929" y="724422"/>
                  <a:pt x="144049" y="59916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  <p:sp>
        <p:nvSpPr>
          <p:cNvPr id="483" name="手繪多邊形 482"/>
          <p:cNvSpPr/>
          <p:nvPr/>
        </p:nvSpPr>
        <p:spPr>
          <a:xfrm>
            <a:off x="6513534" y="1997901"/>
            <a:ext cx="1939446" cy="1421704"/>
          </a:xfrm>
          <a:custGeom>
            <a:avLst/>
            <a:gdLst>
              <a:gd name="connsiteX0" fmla="*/ 137787 w 1939446"/>
              <a:gd name="connsiteY0" fmla="*/ 56367 h 1421704"/>
              <a:gd name="connsiteX1" fmla="*/ 50104 w 1939446"/>
              <a:gd name="connsiteY1" fmla="*/ 231732 h 1421704"/>
              <a:gd name="connsiteX2" fmla="*/ 438411 w 1939446"/>
              <a:gd name="connsiteY2" fmla="*/ 908137 h 1421704"/>
              <a:gd name="connsiteX3" fmla="*/ 1678488 w 1939446"/>
              <a:gd name="connsiteY3" fmla="*/ 1359074 h 1421704"/>
              <a:gd name="connsiteX4" fmla="*/ 1929008 w 1939446"/>
              <a:gd name="connsiteY4" fmla="*/ 1283918 h 1421704"/>
              <a:gd name="connsiteX5" fmla="*/ 1741118 w 1939446"/>
              <a:gd name="connsiteY5" fmla="*/ 682669 h 1421704"/>
              <a:gd name="connsiteX6" fmla="*/ 1503124 w 1939446"/>
              <a:gd name="connsiteY6" fmla="*/ 306888 h 1421704"/>
              <a:gd name="connsiteX7" fmla="*/ 538619 w 1939446"/>
              <a:gd name="connsiteY7" fmla="*/ 43841 h 1421704"/>
              <a:gd name="connsiteX8" fmla="*/ 137787 w 1939446"/>
              <a:gd name="connsiteY8" fmla="*/ 56367 h 1421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9446" h="1421704">
                <a:moveTo>
                  <a:pt x="137787" y="56367"/>
                </a:moveTo>
                <a:cubicBezTo>
                  <a:pt x="56368" y="87682"/>
                  <a:pt x="0" y="89771"/>
                  <a:pt x="50104" y="231732"/>
                </a:cubicBezTo>
                <a:cubicBezTo>
                  <a:pt x="100208" y="373693"/>
                  <a:pt x="167014" y="720247"/>
                  <a:pt x="438411" y="908137"/>
                </a:cubicBezTo>
                <a:cubicBezTo>
                  <a:pt x="709808" y="1096027"/>
                  <a:pt x="1430055" y="1296444"/>
                  <a:pt x="1678488" y="1359074"/>
                </a:cubicBezTo>
                <a:cubicBezTo>
                  <a:pt x="1926921" y="1421704"/>
                  <a:pt x="1918570" y="1396652"/>
                  <a:pt x="1929008" y="1283918"/>
                </a:cubicBezTo>
                <a:cubicBezTo>
                  <a:pt x="1939446" y="1171184"/>
                  <a:pt x="1812099" y="845507"/>
                  <a:pt x="1741118" y="682669"/>
                </a:cubicBezTo>
                <a:cubicBezTo>
                  <a:pt x="1670137" y="519831"/>
                  <a:pt x="1703540" y="413359"/>
                  <a:pt x="1503124" y="306888"/>
                </a:cubicBezTo>
                <a:cubicBezTo>
                  <a:pt x="1302708" y="200417"/>
                  <a:pt x="768263" y="87682"/>
                  <a:pt x="538619" y="43841"/>
                </a:cubicBezTo>
                <a:cubicBezTo>
                  <a:pt x="308975" y="0"/>
                  <a:pt x="219206" y="25052"/>
                  <a:pt x="137787" y="56367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TW" altLang="en-US">
              <a:solidFill>
                <a:srgbClr val="FFFFFF"/>
              </a:solidFill>
              <a:latin typeface="Gill Sans MT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281121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16186" y="168065"/>
            <a:ext cx="8715006" cy="1143000"/>
          </a:xfrm>
        </p:spPr>
        <p:txBody>
          <a:bodyPr>
            <a:noAutofit/>
          </a:bodyPr>
          <a:lstStyle/>
          <a:p>
            <a:r>
              <a:rPr lang="en-US" sz="4000" dirty="0"/>
              <a:t>When Would We Use Machine Learning? 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18</a:t>
            </a:fld>
            <a:endParaRPr lang="en-US" dirty="0"/>
          </a:p>
        </p:txBody>
      </p:sp>
      <p:sp>
        <p:nvSpPr>
          <p:cNvPr id="17203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462088"/>
            <a:ext cx="8229600" cy="539591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Pattern Recognition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Facial identities or facial expressions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Handwritten or spoken </a:t>
            </a:r>
            <a:r>
              <a:rPr lang="en-US" sz="1800" dirty="0" smtClean="0"/>
              <a:t>words (e.g., Siri)</a:t>
            </a:r>
            <a:endParaRPr lang="en-US" sz="18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Medical </a:t>
            </a:r>
            <a:r>
              <a:rPr lang="en-US" sz="1800" dirty="0" smtClean="0"/>
              <a:t>images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Sensor Data/IoT</a:t>
            </a:r>
          </a:p>
          <a:p>
            <a:pPr lvl="1"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Optimization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Many parameters have “hidden” relationships that can be the basis of optimization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Pattern Generation 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Generating </a:t>
            </a:r>
            <a:r>
              <a:rPr lang="en-US" sz="1800" dirty="0"/>
              <a:t>images or motion </a:t>
            </a:r>
            <a:r>
              <a:rPr lang="en-US" sz="1800" dirty="0" smtClean="0"/>
              <a:t>sequences</a:t>
            </a:r>
          </a:p>
          <a:p>
            <a:pPr lvl="1">
              <a:lnSpc>
                <a:spcPct val="90000"/>
              </a:lnSpc>
            </a:pPr>
            <a:endParaRPr lang="en-US" sz="1800" dirty="0">
              <a:solidFill>
                <a:srgbClr val="3333CC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/>
              <a:t>Anomaly Detection</a:t>
            </a:r>
          </a:p>
          <a:p>
            <a:pPr lvl="1">
              <a:lnSpc>
                <a:spcPct val="90000"/>
              </a:lnSpc>
            </a:pPr>
            <a:r>
              <a:rPr lang="en-US" sz="1700" dirty="0" smtClean="0"/>
              <a:t>Unusual patterns in the telemetry from physical and/or virtual plants (e.g., data centers)</a:t>
            </a:r>
            <a:endParaRPr lang="en-US" sz="1700" dirty="0"/>
          </a:p>
          <a:p>
            <a:pPr lvl="1">
              <a:lnSpc>
                <a:spcPct val="90000"/>
              </a:lnSpc>
            </a:pPr>
            <a:r>
              <a:rPr lang="en-US" sz="1700" dirty="0"/>
              <a:t>Unusual sequences of credit card transactions 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Unusual patterns of sensor </a:t>
            </a:r>
            <a:r>
              <a:rPr lang="en-US" sz="1700" dirty="0" smtClean="0"/>
              <a:t>data from </a:t>
            </a:r>
            <a:r>
              <a:rPr lang="en-US" sz="1700" dirty="0"/>
              <a:t>a nuclear power plant </a:t>
            </a:r>
            <a:endParaRPr lang="en-US" sz="1700" dirty="0" smtClean="0"/>
          </a:p>
          <a:p>
            <a:pPr lvl="2">
              <a:lnSpc>
                <a:spcPct val="90000"/>
              </a:lnSpc>
            </a:pPr>
            <a:r>
              <a:rPr lang="en-US" sz="1400" dirty="0" smtClean="0"/>
              <a:t>or </a:t>
            </a:r>
            <a:r>
              <a:rPr lang="en-US" sz="1400" dirty="0"/>
              <a:t>unusual sound in your car </a:t>
            </a:r>
            <a:r>
              <a:rPr lang="en-US" sz="1400" dirty="0" smtClean="0"/>
              <a:t>engine</a:t>
            </a:r>
            <a:r>
              <a:rPr lang="en-US" sz="1400" dirty="0"/>
              <a:t> </a:t>
            </a:r>
            <a:r>
              <a:rPr lang="en-US" sz="1400" dirty="0" smtClean="0"/>
              <a:t>or …</a:t>
            </a:r>
          </a:p>
          <a:p>
            <a:pPr lvl="1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Prediction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Future stock prices or currency exchange rates </a:t>
            </a:r>
            <a:endParaRPr lang="en-US" sz="1800" dirty="0" smtClean="0"/>
          </a:p>
          <a:p>
            <a:pPr lvl="1">
              <a:lnSpc>
                <a:spcPct val="90000"/>
              </a:lnSpc>
            </a:pPr>
            <a:r>
              <a:rPr lang="en-US" sz="1800" dirty="0" smtClean="0"/>
              <a:t>Network events</a:t>
            </a:r>
          </a:p>
          <a:p>
            <a:pPr marL="365760" lvl="1" indent="0">
              <a:lnSpc>
                <a:spcPct val="90000"/>
              </a:lnSpc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035561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Which of these things is NOT like the others?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19</a:t>
            </a:fld>
            <a:endParaRPr lang="en-US" dirty="0"/>
          </a:p>
        </p:txBody>
      </p:sp>
      <p:pic>
        <p:nvPicPr>
          <p:cNvPr id="37892" name="Picture 4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7" t="-34331" r="-46024" b="-7945"/>
          <a:stretch/>
        </p:blipFill>
        <p:spPr>
          <a:xfrm>
            <a:off x="5297714" y="808537"/>
            <a:ext cx="3468334" cy="3702411"/>
          </a:xfrm>
          <a:noFill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12" y="2079172"/>
            <a:ext cx="1356483" cy="1651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572" y="4706339"/>
            <a:ext cx="966018" cy="117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06" y="4706339"/>
            <a:ext cx="2018693" cy="177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382" y="5066312"/>
            <a:ext cx="507560" cy="617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19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What is Learning?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-312388" y="1244104"/>
            <a:ext cx="1171535" cy="260511"/>
          </a:xfrm>
        </p:spPr>
        <p:txBody>
          <a:bodyPr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algn="ctr" eaLnBrk="1" hangingPunct="1"/>
            <a:fld id="{5ED56E32-F128-A14D-B9B1-BB5CA8C2CE89}" type="slidenum">
              <a:rPr lang="en-US" sz="1100">
                <a:solidFill>
                  <a:schemeClr val="bg1"/>
                </a:solidFill>
                <a:latin typeface="Arial" charset="0"/>
              </a:rPr>
              <a:pPr algn="ctr" eaLnBrk="1" hangingPunct="1"/>
              <a:t>2</a:t>
            </a:fld>
            <a:endParaRPr lang="en-US" sz="1100" dirty="0">
              <a:solidFill>
                <a:schemeClr val="bg1"/>
              </a:solidFill>
              <a:latin typeface="Times New Roman" charset="0"/>
            </a:endParaRPr>
          </a:p>
        </p:txBody>
      </p:sp>
      <p:sp>
        <p:nvSpPr>
          <p:cNvPr id="26628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Learning is any process by which a system improves performance from experience.</a:t>
            </a:r>
            <a:r>
              <a:rPr lang="ja-JP" altLang="en-US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is the task?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Classification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Categorization/clustering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Problem solving / planning / control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Prediction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3514520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Which of these things is like the others? And how?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20</a:t>
            </a:fld>
            <a:endParaRPr lang="en-US" dirty="0"/>
          </a:p>
        </p:txBody>
      </p:sp>
      <p:pic>
        <p:nvPicPr>
          <p:cNvPr id="38915" name="Picture 4" descr="PE03254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542" y="2286000"/>
            <a:ext cx="2145695" cy="158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5" descr="BD0645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2378122"/>
            <a:ext cx="1744133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6" descr="BL00347_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4488542"/>
            <a:ext cx="1527629" cy="1954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7" descr="BD07311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9" y="4488542"/>
            <a:ext cx="1456267" cy="188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286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229600" cy="9144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FF3300"/>
                </a:solidFill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Bongard problems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21</a:t>
            </a:fld>
            <a:endParaRPr lang="en-US" dirty="0"/>
          </a:p>
        </p:txBody>
      </p:sp>
      <p:pic>
        <p:nvPicPr>
          <p:cNvPr id="40963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" t="27708" r="52037" b="33595"/>
          <a:stretch/>
        </p:blipFill>
        <p:spPr>
          <a:xfrm>
            <a:off x="1295400" y="2574143"/>
            <a:ext cx="5562600" cy="3734481"/>
          </a:xfrm>
        </p:spPr>
      </p:pic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1585681" y="6400800"/>
            <a:ext cx="544165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300" dirty="0" smtClean="0">
                <a:solidFill>
                  <a:srgbClr val="000000"/>
                </a:solidFill>
                <a:latin typeface="Lucida Grande" charset="0"/>
              </a:rPr>
              <a:t>CONVEX SETS                     VS             CONCAVE  SETS</a:t>
            </a:r>
            <a:endParaRPr lang="en-US" sz="1300" dirty="0">
              <a:solidFill>
                <a:srgbClr val="000000"/>
              </a:solidFill>
              <a:latin typeface="Lucida Grande" charset="0"/>
            </a:endParaRPr>
          </a:p>
        </p:txBody>
      </p:sp>
      <p:sp>
        <p:nvSpPr>
          <p:cNvPr id="40965" name="Text Box 6"/>
          <p:cNvSpPr txBox="1">
            <a:spLocks noChangeArrowheads="1"/>
          </p:cNvSpPr>
          <p:nvPr/>
        </p:nvSpPr>
        <p:spPr bwMode="auto">
          <a:xfrm>
            <a:off x="643467" y="1815414"/>
            <a:ext cx="6553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 smtClean="0">
                <a:solidFill>
                  <a:schemeClr val="tx2"/>
                </a:solidFill>
                <a:latin typeface="Arial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Arial" charset="0"/>
              </a:rPr>
              <a:t>visual pattern rule induction</a:t>
            </a:r>
          </a:p>
        </p:txBody>
      </p:sp>
    </p:spTree>
    <p:extLst>
      <p:ext uri="{BB962C8B-B14F-4D97-AF65-F5344CB8AC3E}">
        <p14:creationId xmlns:p14="http://schemas.microsoft.com/office/powerpoint/2010/main" val="756591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71" y="62944"/>
            <a:ext cx="8605135" cy="95646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Another View: Manifolds and Classes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22</a:t>
            </a:fld>
            <a:endParaRPr lang="en-US" dirty="0"/>
          </a:p>
        </p:txBody>
      </p:sp>
      <p:pic>
        <p:nvPicPr>
          <p:cNvPr id="4" name="Picture 3" descr="Socher-ImageClassManifo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69" y="1407536"/>
            <a:ext cx="8260263" cy="54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76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Robotics and ML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>
                <a:ea typeface="+mn-ea"/>
                <a:cs typeface="+mn-cs"/>
              </a:rPr>
              <a:t>Areas that robots are used: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Industrial robots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Military, government and space robots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Service robots for home, healthcare, laboratory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>
                <a:ea typeface="+mn-ea"/>
                <a:cs typeface="+mn-cs"/>
              </a:rPr>
              <a:t>Why are robots used?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Dangerous tasks or in hazardous environments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Repetitive tasks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High precision tasks or those requiring high quality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Labor savings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>
                <a:ea typeface="+mn-ea"/>
                <a:cs typeface="+mn-cs"/>
              </a:rPr>
              <a:t>Control technologies:</a:t>
            </a:r>
          </a:p>
          <a:p>
            <a:pPr marL="640080" lvl="1" indent="-246888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</a:rPr>
              <a:t>Autonomous (self-controlled), </a:t>
            </a:r>
            <a:r>
              <a:rPr lang="en-US" dirty="0" err="1" smtClean="0">
                <a:ea typeface="+mn-ea"/>
              </a:rPr>
              <a:t>tele</a:t>
            </a:r>
            <a:r>
              <a:rPr lang="en-US" dirty="0" smtClean="0">
                <a:ea typeface="+mn-ea"/>
              </a:rPr>
              <a:t>-operated (remote control)</a:t>
            </a:r>
          </a:p>
        </p:txBody>
      </p:sp>
      <p:pic>
        <p:nvPicPr>
          <p:cNvPr id="76804" name="Picture 3" descr="http://ai.stanford.edu/images/Robb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990600"/>
            <a:ext cx="62865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5491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Industrial Robots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24</a:t>
            </a:fld>
            <a:endParaRPr lang="en-US" dirty="0"/>
          </a:p>
        </p:txBody>
      </p:sp>
      <p:sp>
        <p:nvSpPr>
          <p:cNvPr id="77827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143000"/>
            <a:ext cx="5486400" cy="4389438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Uses for robots in manufacturing:</a:t>
            </a:r>
          </a:p>
          <a:p>
            <a:pPr lvl="1" eaLnBrk="1" hangingPunct="1"/>
            <a:r>
              <a:rPr lang="en-US" sz="2400">
                <a:latin typeface="Arial" charset="0"/>
                <a:ea typeface="ＭＳ Ｐゴシック" charset="0"/>
              </a:rPr>
              <a:t>Welding </a:t>
            </a:r>
          </a:p>
          <a:p>
            <a:pPr lvl="1" eaLnBrk="1" hangingPunct="1"/>
            <a:r>
              <a:rPr lang="en-US" sz="2400">
                <a:latin typeface="Arial" charset="0"/>
                <a:ea typeface="ＭＳ Ｐゴシック" charset="0"/>
              </a:rPr>
              <a:t>Painting</a:t>
            </a:r>
          </a:p>
          <a:p>
            <a:pPr lvl="1" eaLnBrk="1" hangingPunct="1"/>
            <a:r>
              <a:rPr lang="en-US" sz="2400">
                <a:latin typeface="Arial" charset="0"/>
                <a:ea typeface="ＭＳ Ｐゴシック" charset="0"/>
              </a:rPr>
              <a:t>Cutting</a:t>
            </a:r>
          </a:p>
          <a:p>
            <a:pPr lvl="1" eaLnBrk="1" hangingPunct="1"/>
            <a:r>
              <a:rPr lang="en-US" sz="2400">
                <a:latin typeface="Arial" charset="0"/>
                <a:ea typeface="ＭＳ Ｐゴシック" charset="0"/>
              </a:rPr>
              <a:t>Dispensing</a:t>
            </a:r>
          </a:p>
          <a:p>
            <a:pPr lvl="1" eaLnBrk="1" hangingPunct="1"/>
            <a:r>
              <a:rPr lang="en-US" sz="2400">
                <a:latin typeface="Arial" charset="0"/>
                <a:ea typeface="ＭＳ Ｐゴシック" charset="0"/>
              </a:rPr>
              <a:t>Assembly</a:t>
            </a:r>
          </a:p>
          <a:p>
            <a:pPr lvl="1" eaLnBrk="1" hangingPunct="1"/>
            <a:r>
              <a:rPr lang="en-US" sz="2400">
                <a:latin typeface="Arial" charset="0"/>
                <a:ea typeface="ＭＳ Ｐゴシック" charset="0"/>
              </a:rPr>
              <a:t>Polishing/Finishing</a:t>
            </a:r>
          </a:p>
          <a:p>
            <a:pPr lvl="1" eaLnBrk="1" hangingPunct="1"/>
            <a:r>
              <a:rPr lang="en-US" sz="2400">
                <a:latin typeface="Arial" charset="0"/>
                <a:ea typeface="ＭＳ Ｐゴシック" charset="0"/>
              </a:rPr>
              <a:t>Material Handling</a:t>
            </a:r>
          </a:p>
          <a:p>
            <a:pPr lvl="2" eaLnBrk="1" hangingPunct="1"/>
            <a:r>
              <a:rPr lang="en-US" sz="2000">
                <a:latin typeface="Arial" charset="0"/>
                <a:ea typeface="ＭＳ Ｐゴシック" charset="0"/>
              </a:rPr>
              <a:t>Packaging, Palletizing </a:t>
            </a:r>
          </a:p>
          <a:p>
            <a:pPr lvl="2" eaLnBrk="1" hangingPunct="1"/>
            <a:r>
              <a:rPr lang="en-US" sz="2000">
                <a:latin typeface="Arial" charset="0"/>
                <a:ea typeface="ＭＳ Ｐゴシック" charset="0"/>
              </a:rPr>
              <a:t>Machine loading</a:t>
            </a:r>
          </a:p>
        </p:txBody>
      </p:sp>
      <p:pic>
        <p:nvPicPr>
          <p:cNvPr id="77828" name="Picture 2" descr="http://www.fotosearch.com/bthumb/GLW/GLW322/gwp1110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514600"/>
            <a:ext cx="22923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10" descr="http://www.innovativerobotics.com/Pictures/P_Dual%20e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876800"/>
            <a:ext cx="2667000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Picture 12" descr="Polishing robot by howard lee1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667000"/>
            <a:ext cx="2895600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1" name="Picture 8" descr="Packaging Rob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495800"/>
            <a:ext cx="24384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9753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Military/Government Robots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25</a:t>
            </a:fld>
            <a:endParaRPr lang="en-US" dirty="0"/>
          </a:p>
        </p:txBody>
      </p:sp>
      <p:sp>
        <p:nvSpPr>
          <p:cNvPr id="80899" name="Content Placeholder 2"/>
          <p:cNvSpPr>
            <a:spLocks noGrp="1"/>
          </p:cNvSpPr>
          <p:nvPr>
            <p:ph sz="quarter" idx="1"/>
          </p:nvPr>
        </p:nvSpPr>
        <p:spPr>
          <a:xfrm>
            <a:off x="457199" y="1935163"/>
            <a:ext cx="3268133" cy="1705504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iRobot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PackBot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pic>
        <p:nvPicPr>
          <p:cNvPr id="80900" name="Picture 5" descr="remotec_banner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4518479"/>
            <a:ext cx="4030164" cy="204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69029"/>
            <a:ext cx="1503438" cy="154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24932" y="4111749"/>
            <a:ext cx="32004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en-US" sz="2600" dirty="0">
                <a:latin typeface="+mn-lt"/>
                <a:ea typeface="+mn-ea"/>
                <a:cs typeface="+mn-cs"/>
              </a:rPr>
              <a:t>Remotec Andros</a:t>
            </a:r>
          </a:p>
        </p:txBody>
      </p:sp>
      <p:pic>
        <p:nvPicPr>
          <p:cNvPr id="8" name="Picture 2" descr="http://inapcache.boston.com/universal/site_graphics/blogs/bigpicture/robot_08_12/r04_1931429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1" y="1758018"/>
            <a:ext cx="4784906" cy="2982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203200" dir="2700000" algn="tl" rotWithShape="0">
              <a:srgbClr val="000000">
                <a:alpha val="39999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581125" y="5043092"/>
            <a:ext cx="41849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Soldiers in Afghanistan being trained how to defuse a landmine using a </a:t>
            </a:r>
            <a:r>
              <a:rPr lang="en-US" sz="2800" dirty="0" err="1"/>
              <a:t>PackBot</a:t>
            </a:r>
            <a:r>
              <a:rPr lang="en-US" sz="2800" dirty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7331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Military Robots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26</a:t>
            </a:fld>
            <a:endParaRPr lang="en-US" dirty="0"/>
          </a:p>
        </p:txBody>
      </p:sp>
      <p:sp>
        <p:nvSpPr>
          <p:cNvPr id="82947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05000"/>
            <a:ext cx="4267200" cy="731838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Aerial drones (UAV) </a:t>
            </a:r>
          </a:p>
        </p:txBody>
      </p:sp>
      <p:pic>
        <p:nvPicPr>
          <p:cNvPr id="82948" name="photoMain" descr="This undated handout photo provided by the U.S. Air Force show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14600"/>
            <a:ext cx="42672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6" name="Picture 2" descr="http://westernparadigm.files.wordpress.com/2008/05/robotic_exoskelet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362200"/>
            <a:ext cx="285750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715000" y="1828800"/>
            <a:ext cx="2819400" cy="685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defRPr/>
            </a:pPr>
            <a:r>
              <a:rPr lang="en-US" sz="2600" dirty="0">
                <a:latin typeface="+mn-lt"/>
                <a:ea typeface="+mn-ea"/>
                <a:cs typeface="+mn-cs"/>
              </a:rPr>
              <a:t>Military suit</a:t>
            </a:r>
          </a:p>
        </p:txBody>
      </p:sp>
    </p:spTree>
    <p:extLst>
      <p:ext uri="{BB962C8B-B14F-4D97-AF65-F5344CB8AC3E}">
        <p14:creationId xmlns:p14="http://schemas.microsoft.com/office/powerpoint/2010/main" val="3909417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Space Robots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27</a:t>
            </a:fld>
            <a:endParaRPr lang="en-US" dirty="0"/>
          </a:p>
        </p:txBody>
      </p:sp>
      <p:sp>
        <p:nvSpPr>
          <p:cNvPr id="839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Mars Rovers – Spirit and Opportunity</a:t>
            </a:r>
          </a:p>
          <a:p>
            <a:pPr lvl="1" eaLnBrk="1" hangingPunct="1"/>
            <a:r>
              <a:rPr lang="en-US">
                <a:latin typeface="Arial" charset="0"/>
                <a:ea typeface="ＭＳ Ｐゴシック" charset="0"/>
              </a:rPr>
              <a:t>Autonomous navigation features with human remote control and oversight</a:t>
            </a:r>
          </a:p>
          <a:p>
            <a:pPr lvl="1" eaLnBrk="1" hangingPunct="1">
              <a:buFont typeface="Wingdings 2" charset="0"/>
              <a:buNone/>
            </a:pPr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3972" name="Picture 2" descr="http://marsrover.nasa.gov/gallery/artwork/images/rover2_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971800"/>
            <a:ext cx="44704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316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Service Robots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28</a:t>
            </a:fld>
            <a:endParaRPr lang="en-US" dirty="0"/>
          </a:p>
        </p:txBody>
      </p:sp>
      <p:sp>
        <p:nvSpPr>
          <p:cNvPr id="84995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200">
                <a:latin typeface="Arial" charset="0"/>
                <a:ea typeface="ＭＳ Ｐゴシック" charset="0"/>
                <a:cs typeface="ＭＳ Ｐゴシック" charset="0"/>
              </a:rPr>
              <a:t>Many uses…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Arial" charset="0"/>
                <a:ea typeface="ＭＳ Ｐゴシック" charset="0"/>
              </a:rPr>
              <a:t>Cleaning &amp; Housekeeping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Arial" charset="0"/>
                <a:ea typeface="ＭＳ Ｐゴシック" charset="0"/>
              </a:rPr>
              <a:t>Humanitarian Demining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Arial" charset="0"/>
                <a:ea typeface="ＭＳ Ｐゴシック" charset="0"/>
              </a:rPr>
              <a:t>Rehabilitation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Arial" charset="0"/>
                <a:ea typeface="ＭＳ Ｐゴシック" charset="0"/>
              </a:rPr>
              <a:t>Inspection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Arial" charset="0"/>
                <a:ea typeface="ＭＳ Ｐゴシック" charset="0"/>
              </a:rPr>
              <a:t>Agriculture &amp; Harvesting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Arial" charset="0"/>
                <a:ea typeface="ＭＳ Ｐゴシック" charset="0"/>
              </a:rPr>
              <a:t>Lawn Mowers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Arial" charset="0"/>
                <a:ea typeface="ＭＳ Ｐゴシック" charset="0"/>
              </a:rPr>
              <a:t>Surveillance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Arial" charset="0"/>
                <a:ea typeface="ＭＳ Ｐゴシック" charset="0"/>
              </a:rPr>
              <a:t>Mining Applications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Arial" charset="0"/>
                <a:ea typeface="ＭＳ Ｐゴシック" charset="0"/>
              </a:rPr>
              <a:t>Construction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Arial" charset="0"/>
                <a:ea typeface="ＭＳ Ｐゴシック" charset="0"/>
              </a:rPr>
              <a:t>Automatic Refilling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Arial" charset="0"/>
                <a:ea typeface="ＭＳ Ｐゴシック" charset="0"/>
              </a:rPr>
              <a:t>Fire Fighters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>
                <a:latin typeface="Arial" charset="0"/>
                <a:ea typeface="ＭＳ Ｐゴシック" charset="0"/>
              </a:rPr>
              <a:t>Search &amp; Rescue</a:t>
            </a:r>
          </a:p>
          <a:p>
            <a:pPr eaLnBrk="1" hangingPunct="1">
              <a:lnSpc>
                <a:spcPct val="80000"/>
              </a:lnSpc>
            </a:pPr>
            <a:endParaRPr lang="en-US" sz="22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7" descr="roomba_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63" y="2667000"/>
            <a:ext cx="4821237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7" name="TextBox 5"/>
          <p:cNvSpPr txBox="1">
            <a:spLocks noChangeArrowheads="1"/>
          </p:cNvSpPr>
          <p:nvPr/>
        </p:nvSpPr>
        <p:spPr bwMode="auto">
          <a:xfrm>
            <a:off x="4648200" y="5715000"/>
            <a:ext cx="4191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onstantia" charset="0"/>
              </a:rPr>
              <a:t>iRobot Roomba vacuum cleaner robot</a:t>
            </a:r>
          </a:p>
        </p:txBody>
      </p:sp>
    </p:spTree>
    <p:extLst>
      <p:ext uri="{BB962C8B-B14F-4D97-AF65-F5344CB8AC3E}">
        <p14:creationId xmlns:p14="http://schemas.microsoft.com/office/powerpoint/2010/main" val="3814210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Medical/Healthcare Applications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29</a:t>
            </a:fld>
            <a:endParaRPr lang="en-US" dirty="0"/>
          </a:p>
        </p:txBody>
      </p:sp>
      <p:sp>
        <p:nvSpPr>
          <p:cNvPr id="86019" name="Content Placeholder 2"/>
          <p:cNvSpPr>
            <a:spLocks noGrp="1"/>
          </p:cNvSpPr>
          <p:nvPr>
            <p:ph sz="quarter" idx="1"/>
          </p:nvPr>
        </p:nvSpPr>
        <p:spPr>
          <a:xfrm>
            <a:off x="-381000" y="1676400"/>
            <a:ext cx="5410200" cy="960438"/>
          </a:xfrm>
        </p:spPr>
        <p:txBody>
          <a:bodyPr>
            <a:normAutofit/>
          </a:bodyPr>
          <a:lstStyle/>
          <a:p>
            <a:pPr lvl="1" eaLnBrk="1" hangingPunct="1">
              <a:buFont typeface="Wingdings 2" charset="0"/>
              <a:buNone/>
            </a:pPr>
            <a:r>
              <a:rPr lang="en-US" sz="2000">
                <a:latin typeface="Arial" charset="0"/>
                <a:ea typeface="ＭＳ Ｐゴシック" charset="0"/>
              </a:rPr>
              <a:t>DaVinci surgical robot by Intuitive Surgical. </a:t>
            </a:r>
          </a:p>
          <a:p>
            <a:pPr lvl="1" eaLnBrk="1" hangingPunct="1">
              <a:buFont typeface="Wingdings 2" charset="0"/>
              <a:buNone/>
            </a:pPr>
            <a:r>
              <a:rPr lang="en-US" sz="1200">
                <a:latin typeface="Arial" charset="0"/>
                <a:ea typeface="ＭＳ Ｐゴシック" charset="0"/>
              </a:rPr>
              <a:t>St. Elizabeth Hospital is one of the local hospitals using this robot. You can see this robot in person during an open house (</a:t>
            </a:r>
            <a:r>
              <a:rPr lang="en-US" sz="1200">
                <a:latin typeface="Arial" charset="0"/>
                <a:ea typeface="ＭＳ Ｐゴシック" charset="0"/>
                <a:hlinkClick r:id="rId2"/>
              </a:rPr>
              <a:t>website</a:t>
            </a:r>
            <a:r>
              <a:rPr lang="en-US" sz="1200">
                <a:latin typeface="Arial" charset="0"/>
                <a:ea typeface="ＭＳ Ｐゴシック" charset="0"/>
              </a:rPr>
              <a:t>).</a:t>
            </a:r>
          </a:p>
          <a:p>
            <a:pPr lvl="1" eaLnBrk="1" hangingPunct="1"/>
            <a:endParaRPr lang="en-US">
              <a:latin typeface="Arial" charset="0"/>
              <a:ea typeface="ＭＳ Ｐゴシック" charset="0"/>
            </a:endParaRPr>
          </a:p>
        </p:txBody>
      </p:sp>
      <p:pic>
        <p:nvPicPr>
          <p:cNvPr id="86020" name="Picture 2" descr="HAL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667000"/>
            <a:ext cx="2514600" cy="359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1" name="TextBox 4"/>
          <p:cNvSpPr txBox="1">
            <a:spLocks noChangeArrowheads="1"/>
          </p:cNvSpPr>
          <p:nvPr/>
        </p:nvSpPr>
        <p:spPr bwMode="auto">
          <a:xfrm>
            <a:off x="4800600" y="1752600"/>
            <a:ext cx="4572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lvl="1" eaLnBrk="1" hangingPunct="1"/>
            <a:r>
              <a:rPr lang="en-US" sz="2000">
                <a:latin typeface="Constantia" charset="0"/>
              </a:rPr>
              <a:t>Japanese health care assistant suit (HAL - Hybrid Assistive Limb)</a:t>
            </a:r>
          </a:p>
        </p:txBody>
      </p:sp>
      <p:pic>
        <p:nvPicPr>
          <p:cNvPr id="86022" name="Picture 2" descr="http://www.urology.uci.edu/prostate/Images/robot_5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19400"/>
            <a:ext cx="283527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3" name="TextBox 6"/>
          <p:cNvSpPr txBox="1">
            <a:spLocks noChangeArrowheads="1"/>
          </p:cNvSpPr>
          <p:nvPr/>
        </p:nvSpPr>
        <p:spPr bwMode="auto">
          <a:xfrm>
            <a:off x="4038600" y="5562600"/>
            <a:ext cx="3200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onstantia" charset="0"/>
              </a:rPr>
              <a:t>Also… Mind-controlled wheelchair using NI LabVIEW</a:t>
            </a:r>
          </a:p>
        </p:txBody>
      </p:sp>
    </p:spTree>
    <p:extLst>
      <p:ext uri="{BB962C8B-B14F-4D97-AF65-F5344CB8AC3E}">
        <p14:creationId xmlns:p14="http://schemas.microsoft.com/office/powerpoint/2010/main" val="3060721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382000" cy="1173163"/>
          </a:xfrm>
        </p:spPr>
        <p:txBody>
          <a:bodyPr/>
          <a:lstStyle/>
          <a:p>
            <a:pPr eaLnBrk="1" hangingPunct="1">
              <a:defRPr/>
            </a:pPr>
            <a:r>
              <a:rPr lang="en-US" b="1" smtClean="0">
                <a:solidFill>
                  <a:schemeClr val="accent2"/>
                </a:solidFill>
                <a:cs typeface="+mj-cs"/>
              </a:rPr>
              <a:t>So What Is Machine Learning?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3</a:t>
            </a:fld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648" y="1600199"/>
            <a:ext cx="8153400" cy="4822371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3200" dirty="0" smtClean="0"/>
              <a:t>A branch of </a:t>
            </a:r>
            <a:r>
              <a:rPr lang="en-US" altLang="zh-TW" sz="3200" b="1" dirty="0" smtClean="0"/>
              <a:t>artificial intelligence</a:t>
            </a:r>
            <a:r>
              <a:rPr lang="en-US" altLang="zh-TW" sz="3200" dirty="0" smtClean="0"/>
              <a:t>, concerned with the design and development of algorithms that allow computers to evolve behaviors based on empirical data.</a:t>
            </a:r>
          </a:p>
          <a:p>
            <a:r>
              <a:rPr lang="en-US" altLang="zh-TW" sz="3200" dirty="0" smtClean="0"/>
              <a:t>As intelligence requires knowledge, it is necessary for the computers to acquire knowledge.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Automating automation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Getting computers to program themselves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Writing software is the bottleneck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Let the data do the work instead!</a:t>
            </a: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520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Laboratory Applications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30</a:t>
            </a:fld>
            <a:endParaRPr lang="en-US" dirty="0"/>
          </a:p>
        </p:txBody>
      </p:sp>
      <p:sp>
        <p:nvSpPr>
          <p:cNvPr id="8704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905000"/>
            <a:ext cx="3429000" cy="1189038"/>
          </a:xfrm>
        </p:spPr>
        <p:txBody>
          <a:bodyPr/>
          <a:lstStyle/>
          <a:p>
            <a:pPr lvl="1" eaLnBrk="1" hangingPunct="1">
              <a:buFont typeface="Wingdings 2" charset="0"/>
              <a:buNone/>
            </a:pPr>
            <a:r>
              <a:rPr lang="en-US">
                <a:latin typeface="Arial" charset="0"/>
                <a:ea typeface="ＭＳ Ｐゴシック" charset="0"/>
              </a:rPr>
              <a:t>Drug discovery</a:t>
            </a:r>
          </a:p>
        </p:txBody>
      </p:sp>
      <p:sp>
        <p:nvSpPr>
          <p:cNvPr id="87044" name="Content Placeholder 2"/>
          <p:cNvSpPr txBox="1">
            <a:spLocks/>
          </p:cNvSpPr>
          <p:nvPr/>
        </p:nvSpPr>
        <p:spPr bwMode="auto">
          <a:xfrm>
            <a:off x="5257800" y="1981200"/>
            <a:ext cx="3429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639763" indent="-246063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accent1"/>
              </a:buClr>
              <a:buSzPct val="85000"/>
            </a:pPr>
            <a:r>
              <a:rPr lang="en-US">
                <a:latin typeface="Constantia" charset="0"/>
              </a:rPr>
              <a:t>Test tube sorting</a:t>
            </a:r>
          </a:p>
        </p:txBody>
      </p:sp>
      <p:pic>
        <p:nvPicPr>
          <p:cNvPr id="87045" name="Picture 2" descr="WANG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14600"/>
            <a:ext cx="426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6" name="AutoSorter I.wmv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14600"/>
            <a:ext cx="426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3889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70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70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04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704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066" name="Object 2"/>
          <p:cNvGraphicFramePr>
            <a:graphicFrameLocks noChangeAspect="1"/>
          </p:cNvGraphicFramePr>
          <p:nvPr/>
        </p:nvGraphicFramePr>
        <p:xfrm>
          <a:off x="2362200" y="1600200"/>
          <a:ext cx="5657850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99" name="Artwork" r:id="rId3" imgW="6227640" imgH="7467120" progId="Adobe.Illustrator.8">
                  <p:embed/>
                </p:oleObj>
              </mc:Choice>
              <mc:Fallback>
                <p:oleObj name="Artwork" r:id="rId3" imgW="6227640" imgH="7467120" progId="Adobe.Illustrator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2472"/>
                      <a:stretch>
                        <a:fillRect/>
                      </a:stretch>
                    </p:blipFill>
                    <p:spPr bwMode="auto">
                      <a:xfrm>
                        <a:off x="2362200" y="1600200"/>
                        <a:ext cx="5657850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7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93038" cy="1143000"/>
          </a:xfrm>
        </p:spPr>
        <p:txBody>
          <a:bodyPr/>
          <a:lstStyle/>
          <a:p>
            <a:pPr eaLnBrk="1" hangingPunct="1"/>
            <a:r>
              <a:rPr lang="sv-SE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ALVINN</a:t>
            </a:r>
            <a:endParaRPr lang="en-US" dirty="0">
              <a:solidFill>
                <a:srgbClr val="FF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31</a:t>
            </a:fld>
            <a:endParaRPr lang="en-US" dirty="0"/>
          </a:p>
        </p:txBody>
      </p:sp>
      <p:sp>
        <p:nvSpPr>
          <p:cNvPr id="88068" name="Text Box 4"/>
          <p:cNvSpPr txBox="1">
            <a:spLocks noChangeArrowheads="1"/>
          </p:cNvSpPr>
          <p:nvPr/>
        </p:nvSpPr>
        <p:spPr bwMode="auto">
          <a:xfrm>
            <a:off x="1524000" y="1828800"/>
            <a:ext cx="6172200" cy="1384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sv-SE" sz="2800"/>
              <a:t>Drives 70 mph on a public highway </a:t>
            </a:r>
          </a:p>
          <a:p>
            <a:pPr eaLnBrk="1" hangingPunct="1"/>
            <a:r>
              <a:rPr lang="sv-SE" sz="2800"/>
              <a:t>Predecessor of the Google car</a:t>
            </a:r>
          </a:p>
          <a:p>
            <a:pPr eaLnBrk="1" hangingPunct="1"/>
            <a:endParaRPr lang="en-US" sz="2800"/>
          </a:p>
        </p:txBody>
      </p:sp>
      <p:sp>
        <p:nvSpPr>
          <p:cNvPr id="88069" name="Text Box 5"/>
          <p:cNvSpPr txBox="1">
            <a:spLocks noChangeArrowheads="1"/>
          </p:cNvSpPr>
          <p:nvPr/>
        </p:nvSpPr>
        <p:spPr bwMode="auto">
          <a:xfrm>
            <a:off x="1143000" y="2971800"/>
            <a:ext cx="13081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sv-SE"/>
              <a:t>Camera </a:t>
            </a:r>
          </a:p>
          <a:p>
            <a:pPr eaLnBrk="1" hangingPunct="1"/>
            <a:r>
              <a:rPr lang="sv-SE"/>
              <a:t>image</a:t>
            </a:r>
            <a:endParaRPr lang="en-US"/>
          </a:p>
        </p:txBody>
      </p:sp>
      <p:sp>
        <p:nvSpPr>
          <p:cNvPr id="88070" name="Text Box 6"/>
          <p:cNvSpPr txBox="1">
            <a:spLocks noChangeArrowheads="1"/>
          </p:cNvSpPr>
          <p:nvPr/>
        </p:nvSpPr>
        <p:spPr bwMode="auto">
          <a:xfrm>
            <a:off x="0" y="5791200"/>
            <a:ext cx="1852613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sv-SE"/>
              <a:t>30x32 pixels</a:t>
            </a:r>
          </a:p>
          <a:p>
            <a:pPr eaLnBrk="1" hangingPunct="1"/>
            <a:r>
              <a:rPr lang="sv-SE"/>
              <a:t>as inputs</a:t>
            </a:r>
            <a:endParaRPr lang="en-US"/>
          </a:p>
        </p:txBody>
      </p:sp>
      <p:sp>
        <p:nvSpPr>
          <p:cNvPr id="88071" name="Text Box 7"/>
          <p:cNvSpPr txBox="1">
            <a:spLocks noChangeArrowheads="1"/>
          </p:cNvSpPr>
          <p:nvPr/>
        </p:nvSpPr>
        <p:spPr bwMode="auto">
          <a:xfrm>
            <a:off x="0" y="4038600"/>
            <a:ext cx="17272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sv-SE"/>
              <a:t>30 outputs</a:t>
            </a:r>
          </a:p>
          <a:p>
            <a:pPr eaLnBrk="1" hangingPunct="1"/>
            <a:r>
              <a:rPr lang="sv-SE"/>
              <a:t>for steering</a:t>
            </a:r>
            <a:endParaRPr lang="en-US"/>
          </a:p>
        </p:txBody>
      </p:sp>
      <p:sp>
        <p:nvSpPr>
          <p:cNvPr id="88072" name="Text Box 8"/>
          <p:cNvSpPr txBox="1">
            <a:spLocks noChangeArrowheads="1"/>
          </p:cNvSpPr>
          <p:nvPr/>
        </p:nvSpPr>
        <p:spPr bwMode="auto">
          <a:xfrm>
            <a:off x="6765925" y="4681538"/>
            <a:ext cx="2170113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sv-SE"/>
              <a:t>30x32 weights</a:t>
            </a:r>
          </a:p>
          <a:p>
            <a:pPr eaLnBrk="1" hangingPunct="1"/>
            <a:r>
              <a:rPr lang="sv-SE"/>
              <a:t>into one out of</a:t>
            </a:r>
          </a:p>
          <a:p>
            <a:pPr eaLnBrk="1" hangingPunct="1"/>
            <a:r>
              <a:rPr lang="sv-SE"/>
              <a:t>four hidden</a:t>
            </a:r>
          </a:p>
          <a:p>
            <a:pPr eaLnBrk="1" hangingPunct="1"/>
            <a:r>
              <a:rPr lang="sv-SE"/>
              <a:t>unit</a:t>
            </a:r>
            <a:endParaRPr lang="en-US"/>
          </a:p>
        </p:txBody>
      </p:sp>
      <p:sp>
        <p:nvSpPr>
          <p:cNvPr id="88073" name="Text Box 9"/>
          <p:cNvSpPr txBox="1">
            <a:spLocks noChangeArrowheads="1"/>
          </p:cNvSpPr>
          <p:nvPr/>
        </p:nvSpPr>
        <p:spPr bwMode="auto">
          <a:xfrm>
            <a:off x="0" y="4876800"/>
            <a:ext cx="13525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r>
              <a:rPr lang="sv-SE"/>
              <a:t>4 hidden</a:t>
            </a:r>
          </a:p>
          <a:p>
            <a:pPr eaLnBrk="1" hangingPunct="1"/>
            <a:r>
              <a:rPr lang="sv-SE"/>
              <a:t>units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35391" y="1167190"/>
            <a:ext cx="4429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Autonomous Land Vehicle In a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85026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v-SE">
                <a:latin typeface="Arial" charset="0"/>
                <a:ea typeface="ＭＳ Ｐゴシック" charset="0"/>
                <a:cs typeface="ＭＳ Ｐゴシック" charset="0"/>
              </a:rPr>
              <a:t>Scout Robots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32</a:t>
            </a:fld>
            <a:endParaRPr lang="en-US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0" y="1905000"/>
            <a:ext cx="7772400" cy="4114800"/>
          </a:xfrm>
        </p:spPr>
        <p:txBody>
          <a:bodyPr>
            <a:normAutofit/>
          </a:bodyPr>
          <a:lstStyle/>
          <a:p>
            <a:pPr eaLnBrk="1" hangingPunct="1"/>
            <a:r>
              <a:rPr lang="sv-SE">
                <a:latin typeface="Arial" charset="0"/>
                <a:ea typeface="ＭＳ Ｐゴシック" charset="0"/>
                <a:cs typeface="ＭＳ Ｐゴシック" charset="0"/>
              </a:rPr>
              <a:t>16 Sonar sensors</a:t>
            </a:r>
          </a:p>
          <a:p>
            <a:pPr eaLnBrk="1" hangingPunct="1"/>
            <a:r>
              <a:rPr lang="sv-SE">
                <a:latin typeface="Arial" charset="0"/>
                <a:ea typeface="ＭＳ Ｐゴシック" charset="0"/>
                <a:cs typeface="ＭＳ Ｐゴシック" charset="0"/>
              </a:rPr>
              <a:t>Laser range</a:t>
            </a:r>
          </a:p>
          <a:p>
            <a:pPr eaLnBrk="1" hangingPunct="1">
              <a:buFontTx/>
              <a:buNone/>
            </a:pPr>
            <a:r>
              <a:rPr lang="sv-SE">
                <a:latin typeface="Arial" charset="0"/>
                <a:ea typeface="ＭＳ Ｐゴシック" charset="0"/>
                <a:cs typeface="ＭＳ Ｐゴシック" charset="0"/>
              </a:rPr>
              <a:t>    scanner</a:t>
            </a:r>
          </a:p>
          <a:p>
            <a:pPr eaLnBrk="1" hangingPunct="1"/>
            <a:r>
              <a:rPr lang="sv-SE">
                <a:latin typeface="Arial" charset="0"/>
                <a:ea typeface="ＭＳ Ｐゴシック" charset="0"/>
                <a:cs typeface="ＭＳ Ｐゴシック" charset="0"/>
              </a:rPr>
              <a:t>Odometry</a:t>
            </a:r>
          </a:p>
          <a:p>
            <a:pPr eaLnBrk="1" hangingPunct="1"/>
            <a:r>
              <a:rPr lang="sv-SE">
                <a:latin typeface="Arial" charset="0"/>
                <a:ea typeface="ＭＳ Ｐゴシック" charset="0"/>
                <a:cs typeface="ＭＳ Ｐゴシック" charset="0"/>
              </a:rPr>
              <a:t>Differential drive</a:t>
            </a:r>
          </a:p>
          <a:p>
            <a:pPr eaLnBrk="1" hangingPunct="1"/>
            <a:r>
              <a:rPr lang="sv-SE">
                <a:latin typeface="Arial" charset="0"/>
                <a:ea typeface="ＭＳ Ｐゴシック" charset="0"/>
                <a:cs typeface="ＭＳ Ｐゴシック" charset="0"/>
              </a:rPr>
              <a:t>Simulator</a:t>
            </a:r>
          </a:p>
          <a:p>
            <a:pPr eaLnBrk="1" hangingPunct="1"/>
            <a:r>
              <a:rPr lang="sv-SE">
                <a:latin typeface="Arial" charset="0"/>
                <a:ea typeface="ＭＳ Ｐゴシック" charset="0"/>
                <a:cs typeface="ＭＳ Ｐゴシック" charset="0"/>
              </a:rPr>
              <a:t>API in C</a:t>
            </a:r>
          </a:p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9092" name="Picture 4" descr="scout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905000"/>
            <a:ext cx="5334000" cy="41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8688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 Want To Go With This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33</a:t>
            </a:fld>
            <a:endParaRPr lang="en-US" dirty="0"/>
          </a:p>
        </p:txBody>
      </p:sp>
      <p:pic>
        <p:nvPicPr>
          <p:cNvPr id="4" name="Picture 3" descr="termina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55" y="2905619"/>
            <a:ext cx="3987593" cy="2922908"/>
          </a:xfrm>
          <a:prstGeom prst="rect">
            <a:avLst/>
          </a:prstGeom>
        </p:spPr>
      </p:pic>
      <p:pic>
        <p:nvPicPr>
          <p:cNvPr id="5" name="Picture 4" descr="machin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5" y="3079090"/>
            <a:ext cx="4062375" cy="25089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2648" y="5856510"/>
            <a:ext cx="7142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What Might an Architecture for this Look Like?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86286" y="2038554"/>
            <a:ext cx="203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Not This </a:t>
            </a:r>
          </a:p>
          <a:p>
            <a:endParaRPr lang="en-US" sz="2400" b="1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2624" y="2038554"/>
            <a:ext cx="1166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 </a:t>
            </a:r>
            <a:r>
              <a:rPr lang="en-US" sz="2400" b="1" dirty="0"/>
              <a:t>This </a:t>
            </a:r>
          </a:p>
        </p:txBody>
      </p:sp>
    </p:spTree>
    <p:extLst>
      <p:ext uri="{BB962C8B-B14F-4D97-AF65-F5344CB8AC3E}">
        <p14:creationId xmlns:p14="http://schemas.microsoft.com/office/powerpoint/2010/main" val="1975416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4380154" y="1149350"/>
            <a:ext cx="3042995" cy="4084500"/>
            <a:chOff x="4380154" y="1149350"/>
            <a:chExt cx="3042995" cy="408450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380154" y="1149350"/>
              <a:ext cx="58874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968894" y="1149350"/>
              <a:ext cx="1621851" cy="40845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590745" y="5233850"/>
              <a:ext cx="832404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>
            <a:stCxn id="11" idx="2"/>
          </p:cNvCxnSpPr>
          <p:nvPr/>
        </p:nvCxnSpPr>
        <p:spPr>
          <a:xfrm>
            <a:off x="2678113" y="1593850"/>
            <a:ext cx="798512" cy="13264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/>
          <p:cNvGrpSpPr/>
          <p:nvPr/>
        </p:nvGrpSpPr>
        <p:grpSpPr>
          <a:xfrm>
            <a:off x="6833344" y="1671155"/>
            <a:ext cx="620890" cy="3314343"/>
            <a:chOff x="6929259" y="1671155"/>
            <a:chExt cx="620890" cy="3314343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6929259" y="1671155"/>
              <a:ext cx="0" cy="3314343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>
              <a:off x="6929259" y="4985498"/>
              <a:ext cx="620890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/>
          <p:cNvCxnSpPr>
            <a:stCxn id="11" idx="2"/>
          </p:cNvCxnSpPr>
          <p:nvPr/>
        </p:nvCxnSpPr>
        <p:spPr>
          <a:xfrm flipH="1">
            <a:off x="1200578" y="1593850"/>
            <a:ext cx="1477535" cy="13264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2"/>
          </p:cNvCxnSpPr>
          <p:nvPr/>
        </p:nvCxnSpPr>
        <p:spPr>
          <a:xfrm>
            <a:off x="2678113" y="1593850"/>
            <a:ext cx="3102706" cy="13264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27001" y="2288853"/>
            <a:ext cx="4587874" cy="631455"/>
          </a:xfrm>
          <a:prstGeom prst="rect">
            <a:avLst/>
          </a:prstGeom>
          <a:solidFill>
            <a:srgbClr val="3366FF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Presentation Layer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07975" y="247650"/>
            <a:ext cx="4283075" cy="1346200"/>
            <a:chOff x="460375" y="857250"/>
            <a:chExt cx="4283075" cy="1346200"/>
          </a:xfrm>
        </p:grpSpPr>
        <p:sp>
          <p:nvSpPr>
            <p:cNvPr id="8" name="Rectangle 7"/>
            <p:cNvSpPr/>
            <p:nvPr/>
          </p:nvSpPr>
          <p:spPr>
            <a:xfrm>
              <a:off x="460375" y="8572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Domain Knowledge</a:t>
              </a:r>
              <a:endParaRPr lang="en-US" sz="28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2775" y="10096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Domain Knowledge</a:t>
              </a:r>
              <a:endParaRPr lang="en-US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5175" y="11620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Domain Knowledge</a:t>
              </a:r>
              <a:endParaRPr lang="en-US" sz="28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17575" y="1314450"/>
              <a:ext cx="3825875" cy="889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Domain Knowledge</a:t>
              </a:r>
              <a:endParaRPr lang="en-US" sz="2800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7001" y="3000375"/>
            <a:ext cx="2031999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Data Collection</a:t>
            </a:r>
          </a:p>
          <a:p>
            <a:pPr algn="ctr"/>
            <a:r>
              <a:rPr lang="en-US" sz="1200" dirty="0" smtClean="0"/>
              <a:t>Packet brokers, flow data, …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2279650" y="3000375"/>
            <a:ext cx="2435225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Preprocessing</a:t>
            </a:r>
            <a:endParaRPr lang="en-US" sz="3200" dirty="0" smtClean="0"/>
          </a:p>
          <a:p>
            <a:pPr algn="ctr"/>
            <a:r>
              <a:rPr lang="en-US" sz="1400" dirty="0" smtClean="0"/>
              <a:t>Big Data, Hadoop, Data Science, …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4835523" y="3000375"/>
            <a:ext cx="2587626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Model Generation</a:t>
            </a:r>
          </a:p>
          <a:p>
            <a:pPr algn="ctr"/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550149" y="3000375"/>
            <a:ext cx="1514476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Oracle</a:t>
            </a:r>
            <a:endParaRPr lang="en-US" dirty="0" smtClean="0"/>
          </a:p>
          <a:p>
            <a:pPr algn="ctr"/>
            <a:r>
              <a:rPr lang="en-US" dirty="0" smtClean="0"/>
              <a:t>Model(s)</a:t>
            </a:r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7550149" y="4873625"/>
            <a:ext cx="1514476" cy="101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Oracle</a:t>
            </a:r>
          </a:p>
          <a:p>
            <a:pPr algn="ctr"/>
            <a:r>
              <a:rPr lang="en-US" sz="2400" dirty="0" smtClean="0"/>
              <a:t>Logic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65175" y="4349750"/>
            <a:ext cx="584200" cy="368300"/>
            <a:chOff x="765175" y="4222750"/>
            <a:chExt cx="584200" cy="368300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7651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3493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8124825" y="4222750"/>
            <a:ext cx="584200" cy="368300"/>
            <a:chOff x="765175" y="4222750"/>
            <a:chExt cx="584200" cy="368300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7651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1349375" y="4222750"/>
              <a:ext cx="0" cy="368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/>
          <p:cNvCxnSpPr/>
          <p:nvPr/>
        </p:nvCxnSpPr>
        <p:spPr>
          <a:xfrm flipH="1">
            <a:off x="2698751" y="5349875"/>
            <a:ext cx="4724398" cy="31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62237" y="4864518"/>
            <a:ext cx="293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Remediation</a:t>
            </a:r>
            <a:r>
              <a:rPr lang="en-US" smtClean="0"/>
              <a:t>/Optimization</a:t>
            </a:r>
            <a:r>
              <a:rPr lang="en-US"/>
              <a:t>/</a:t>
            </a:r>
            <a:r>
              <a:rPr lang="en-US" smtClean="0"/>
              <a:t>…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1712885" y="4349750"/>
            <a:ext cx="965228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4380154" y="4349750"/>
            <a:ext cx="965228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993891" y="4349750"/>
            <a:ext cx="965228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5345382" y="857250"/>
            <a:ext cx="3056614" cy="736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Brocade and 3</a:t>
            </a:r>
            <a:r>
              <a:rPr lang="en-US" baseline="30000" dirty="0" smtClean="0"/>
              <a:t>rd</a:t>
            </a:r>
            <a:r>
              <a:rPr lang="en-US" dirty="0" smtClean="0"/>
              <a:t> party Applications</a:t>
            </a:r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4830859" y="1729900"/>
            <a:ext cx="1899920" cy="48400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 bwMode="gray">
          <a:xfrm>
            <a:off x="4286250" y="1971903"/>
            <a:ext cx="4828148" cy="2135178"/>
            <a:chOff x="4714876" y="2944957"/>
            <a:chExt cx="4429124" cy="1626125"/>
          </a:xfrm>
        </p:grpSpPr>
        <p:sp>
          <p:nvSpPr>
            <p:cNvPr id="47" name="Rounded Rectangle 46"/>
            <p:cNvSpPr/>
            <p:nvPr/>
          </p:nvSpPr>
          <p:spPr bwMode="gray">
            <a:xfrm rot="16200000">
              <a:off x="6484604" y="1911686"/>
              <a:ext cx="889668" cy="4429124"/>
            </a:xfrm>
            <a:prstGeom prst="roundRect">
              <a:avLst>
                <a:gd name="adj" fmla="val 10771"/>
              </a:avLst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 bwMode="gray">
            <a:xfrm>
              <a:off x="5661532" y="2944957"/>
              <a:ext cx="1167383" cy="6328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en-US" sz="2400" dirty="0" smtClean="0">
                <a:solidFill>
                  <a:schemeClr val="accent2">
                    <a:lumMod val="75000"/>
                  </a:schemeClr>
                </a:solidFill>
              </a:endParaRPr>
            </a:p>
            <a:p>
              <a:pPr algn="ctr"/>
              <a:r>
                <a:rPr lang="en-US" sz="2400" b="1" u="sng" dirty="0" smtClean="0">
                  <a:solidFill>
                    <a:schemeClr val="accent6">
                      <a:lumMod val="75000"/>
                    </a:schemeClr>
                  </a:solidFill>
                </a:rPr>
                <a:t>Learning</a:t>
              </a:r>
              <a:endParaRPr lang="en-US" sz="2400" b="1" u="sng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 bwMode="gray">
          <a:xfrm>
            <a:off x="0" y="1593850"/>
            <a:ext cx="4714875" cy="2513233"/>
            <a:chOff x="4714876" y="3404805"/>
            <a:chExt cx="4429124" cy="1166277"/>
          </a:xfrm>
        </p:grpSpPr>
        <p:sp>
          <p:nvSpPr>
            <p:cNvPr id="50" name="Rounded Rectangle 49"/>
            <p:cNvSpPr/>
            <p:nvPr/>
          </p:nvSpPr>
          <p:spPr bwMode="gray">
            <a:xfrm rot="16200000">
              <a:off x="6484604" y="1911686"/>
              <a:ext cx="889668" cy="4429124"/>
            </a:xfrm>
            <a:prstGeom prst="roundRect">
              <a:avLst>
                <a:gd name="adj" fmla="val 10771"/>
              </a:avLst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/>
            <p:cNvSpPr/>
            <p:nvPr/>
          </p:nvSpPr>
          <p:spPr bwMode="gray">
            <a:xfrm>
              <a:off x="5879694" y="3404805"/>
              <a:ext cx="2369428" cy="2142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u="sng" dirty="0" smtClean="0">
                  <a:solidFill>
                    <a:srgbClr val="E46C0A"/>
                  </a:solidFill>
                </a:rPr>
                <a:t>Analytics Platform</a:t>
              </a:r>
              <a:endParaRPr lang="en-US" sz="2400" b="1" u="sng" dirty="0">
                <a:solidFill>
                  <a:srgbClr val="E46C0A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162930" y="26253"/>
            <a:ext cx="3966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Software Defined Intelligence</a:t>
            </a:r>
          </a:p>
          <a:p>
            <a:r>
              <a:rPr lang="en-US" sz="2400" b="1" dirty="0" smtClean="0"/>
              <a:t>      Architecture Overview</a:t>
            </a:r>
            <a:endParaRPr lang="en-US" sz="2400" b="1" dirty="0"/>
          </a:p>
        </p:txBody>
      </p:sp>
      <p:grpSp>
        <p:nvGrpSpPr>
          <p:cNvPr id="52" name="Group 51"/>
          <p:cNvGrpSpPr/>
          <p:nvPr/>
        </p:nvGrpSpPr>
        <p:grpSpPr bwMode="gray">
          <a:xfrm>
            <a:off x="164111" y="4967260"/>
            <a:ext cx="2469317" cy="1728477"/>
            <a:chOff x="219318" y="5055910"/>
            <a:chExt cx="2101326" cy="1470896"/>
          </a:xfrm>
          <a:effectLst/>
        </p:grpSpPr>
        <p:cxnSp>
          <p:nvCxnSpPr>
            <p:cNvPr id="54" name="Straight Connector 53"/>
            <p:cNvCxnSpPr>
              <a:stCxn id="89" idx="0"/>
              <a:endCxn id="85" idx="13"/>
            </p:cNvCxnSpPr>
            <p:nvPr/>
          </p:nvCxnSpPr>
          <p:spPr bwMode="gray">
            <a:xfrm>
              <a:off x="1193565" y="5214121"/>
              <a:ext cx="243118" cy="13300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88" idx="4"/>
              <a:endCxn id="89" idx="18"/>
            </p:cNvCxnSpPr>
            <p:nvPr/>
          </p:nvCxnSpPr>
          <p:spPr bwMode="gray">
            <a:xfrm flipV="1">
              <a:off x="583145" y="5244962"/>
              <a:ext cx="235484" cy="1556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85" idx="20"/>
            </p:cNvCxnSpPr>
            <p:nvPr/>
          </p:nvCxnSpPr>
          <p:spPr bwMode="gray">
            <a:xfrm flipV="1">
              <a:off x="1284496" y="5505104"/>
              <a:ext cx="266666" cy="10879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84" idx="35"/>
            </p:cNvCxnSpPr>
            <p:nvPr/>
          </p:nvCxnSpPr>
          <p:spPr bwMode="gray">
            <a:xfrm>
              <a:off x="1512333" y="5831561"/>
              <a:ext cx="125919" cy="1943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 bwMode="gray">
            <a:xfrm flipV="1">
              <a:off x="722320" y="5876516"/>
              <a:ext cx="227323" cy="10395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endCxn id="83" idx="25"/>
            </p:cNvCxnSpPr>
            <p:nvPr/>
          </p:nvCxnSpPr>
          <p:spPr bwMode="gray">
            <a:xfrm flipH="1" flipV="1">
              <a:off x="1261654" y="5998796"/>
              <a:ext cx="60917" cy="188465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endCxn id="84" idx="29"/>
            </p:cNvCxnSpPr>
            <p:nvPr/>
          </p:nvCxnSpPr>
          <p:spPr bwMode="gray">
            <a:xfrm flipV="1">
              <a:off x="1495065" y="6032442"/>
              <a:ext cx="302809" cy="21497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88" idx="24"/>
            </p:cNvCxnSpPr>
            <p:nvPr/>
          </p:nvCxnSpPr>
          <p:spPr bwMode="gray">
            <a:xfrm flipH="1" flipV="1">
              <a:off x="537063" y="5681375"/>
              <a:ext cx="110961" cy="28288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86" idx="36"/>
            </p:cNvCxnSpPr>
            <p:nvPr/>
          </p:nvCxnSpPr>
          <p:spPr bwMode="gray">
            <a:xfrm>
              <a:off x="977340" y="6243883"/>
              <a:ext cx="172745" cy="3616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endCxn id="85" idx="24"/>
            </p:cNvCxnSpPr>
            <p:nvPr/>
          </p:nvCxnSpPr>
          <p:spPr bwMode="gray">
            <a:xfrm flipH="1" flipV="1">
              <a:off x="1753146" y="5585697"/>
              <a:ext cx="24078" cy="9536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4" idx="39"/>
              <a:endCxn id="89" idx="56"/>
            </p:cNvCxnSpPr>
            <p:nvPr/>
          </p:nvCxnSpPr>
          <p:spPr bwMode="gray">
            <a:xfrm flipH="1" flipV="1">
              <a:off x="1137618" y="5323334"/>
              <a:ext cx="552327" cy="40979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endCxn id="88" idx="25"/>
            </p:cNvCxnSpPr>
            <p:nvPr/>
          </p:nvCxnSpPr>
          <p:spPr bwMode="gray">
            <a:xfrm flipH="1" flipV="1">
              <a:off x="550070" y="5680412"/>
              <a:ext cx="567366" cy="55522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endCxn id="84" idx="31"/>
            </p:cNvCxnSpPr>
            <p:nvPr/>
          </p:nvCxnSpPr>
          <p:spPr bwMode="gray">
            <a:xfrm flipV="1">
              <a:off x="954953" y="5973833"/>
              <a:ext cx="753593" cy="16868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3" idx="41"/>
              <a:endCxn id="89" idx="26"/>
            </p:cNvCxnSpPr>
            <p:nvPr/>
          </p:nvCxnSpPr>
          <p:spPr bwMode="gray">
            <a:xfrm flipH="1" flipV="1">
              <a:off x="986603" y="5334816"/>
              <a:ext cx="41892" cy="20765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8" idx="59"/>
              <a:endCxn id="83" idx="39"/>
            </p:cNvCxnSpPr>
            <p:nvPr/>
          </p:nvCxnSpPr>
          <p:spPr bwMode="gray">
            <a:xfrm>
              <a:off x="734713" y="5569316"/>
              <a:ext cx="146921" cy="1770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2" descr="C:\Users\jheuser\Documents\jim\presentations\DaveMeyer_Feb2015\gear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549975" y="5268817"/>
              <a:ext cx="293100" cy="293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3" descr="C:\Users\jheuser\Documents\jim\presentations\DaveMeyer_Feb2015\mail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999530" y="5634343"/>
              <a:ext cx="317866" cy="240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4" descr="C:\Users\jheuser\Documents\jim\presentations\DaveMeyer_Feb2015\people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290590" y="6227095"/>
              <a:ext cx="221743" cy="234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5" descr="C:\Users\jheuser\Documents\jim\presentations\DaveMeyer_Feb2015\plac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80080" y="5384992"/>
              <a:ext cx="187189" cy="250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6" descr="C:\Users\jheuser\Documents\jim\presentations\DaveMeyer_Feb2015\speech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790882" y="5774869"/>
              <a:ext cx="315352" cy="268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7" descr="C:\Users\jheuser\Documents\jim\presentations\DaveMeyer_Feb2015\storag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98898" y="5994698"/>
              <a:ext cx="276146" cy="276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C:\Users\jheuser\Documents\jim\presentations\DaveMeyer_Feb2015\blog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890457" y="5100105"/>
              <a:ext cx="227625" cy="210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Freeform 34"/>
            <p:cNvSpPr>
              <a:spLocks noChangeArrowheads="1"/>
            </p:cNvSpPr>
            <p:nvPr/>
          </p:nvSpPr>
          <p:spPr bwMode="gray">
            <a:xfrm>
              <a:off x="816099" y="5524518"/>
              <a:ext cx="696234" cy="476873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4" name="Freeform 34"/>
            <p:cNvSpPr>
              <a:spLocks noChangeArrowheads="1"/>
            </p:cNvSpPr>
            <p:nvPr/>
          </p:nvSpPr>
          <p:spPr bwMode="gray">
            <a:xfrm>
              <a:off x="1624410" y="5670624"/>
              <a:ext cx="696234" cy="476873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5" name="Freeform 34"/>
            <p:cNvSpPr>
              <a:spLocks noChangeArrowheads="1"/>
            </p:cNvSpPr>
            <p:nvPr/>
          </p:nvSpPr>
          <p:spPr bwMode="gray">
            <a:xfrm>
              <a:off x="1435399" y="5232660"/>
              <a:ext cx="516840" cy="354000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6" name="Freeform 34"/>
            <p:cNvSpPr>
              <a:spLocks noChangeArrowheads="1"/>
            </p:cNvSpPr>
            <p:nvPr/>
          </p:nvSpPr>
          <p:spPr bwMode="gray">
            <a:xfrm>
              <a:off x="1135474" y="6172806"/>
              <a:ext cx="516840" cy="354000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7" name="Freeform 34"/>
            <p:cNvSpPr>
              <a:spLocks noChangeArrowheads="1"/>
            </p:cNvSpPr>
            <p:nvPr/>
          </p:nvSpPr>
          <p:spPr bwMode="gray">
            <a:xfrm>
              <a:off x="279397" y="5899369"/>
              <a:ext cx="709999" cy="486301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8" name="Freeform 34"/>
            <p:cNvSpPr>
              <a:spLocks noChangeArrowheads="1"/>
            </p:cNvSpPr>
            <p:nvPr/>
          </p:nvSpPr>
          <p:spPr bwMode="gray">
            <a:xfrm>
              <a:off x="219318" y="5328339"/>
              <a:ext cx="516840" cy="354000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9" name="Freeform 34"/>
            <p:cNvSpPr>
              <a:spLocks noChangeArrowheads="1"/>
            </p:cNvSpPr>
            <p:nvPr/>
          </p:nvSpPr>
          <p:spPr bwMode="gray">
            <a:xfrm>
              <a:off x="773899" y="5055910"/>
              <a:ext cx="429814" cy="294393"/>
            </a:xfrm>
            <a:custGeom>
              <a:avLst/>
              <a:gdLst>
                <a:gd name="T0" fmla="*/ 3143 w 3219"/>
                <a:gd name="T1" fmla="*/ 1185 h 2205"/>
                <a:gd name="T2" fmla="*/ 2773 w 3219"/>
                <a:gd name="T3" fmla="*/ 962 h 2205"/>
                <a:gd name="T4" fmla="*/ 2657 w 3219"/>
                <a:gd name="T5" fmla="*/ 799 h 2205"/>
                <a:gd name="T6" fmla="*/ 2539 w 3219"/>
                <a:gd name="T7" fmla="*/ 644 h 2205"/>
                <a:gd name="T8" fmla="*/ 2266 w 3219"/>
                <a:gd name="T9" fmla="*/ 450 h 2205"/>
                <a:gd name="T10" fmla="*/ 2016 w 3219"/>
                <a:gd name="T11" fmla="*/ 348 h 2205"/>
                <a:gd name="T12" fmla="*/ 1681 w 3219"/>
                <a:gd name="T13" fmla="*/ 311 h 2205"/>
                <a:gd name="T14" fmla="*/ 1427 w 3219"/>
                <a:gd name="T15" fmla="*/ 198 h 2205"/>
                <a:gd name="T16" fmla="*/ 1067 w 3219"/>
                <a:gd name="T17" fmla="*/ 35 h 2205"/>
                <a:gd name="T18" fmla="*/ 770 w 3219"/>
                <a:gd name="T19" fmla="*/ 0 h 2205"/>
                <a:gd name="T20" fmla="*/ 306 w 3219"/>
                <a:gd name="T21" fmla="*/ 177 h 2205"/>
                <a:gd name="T22" fmla="*/ 225 w 3219"/>
                <a:gd name="T23" fmla="*/ 456 h 2205"/>
                <a:gd name="T24" fmla="*/ 91 w 3219"/>
                <a:gd name="T25" fmla="*/ 574 h 2205"/>
                <a:gd name="T26" fmla="*/ 8 w 3219"/>
                <a:gd name="T27" fmla="*/ 713 h 2205"/>
                <a:gd name="T28" fmla="*/ 5 w 3219"/>
                <a:gd name="T29" fmla="*/ 858 h 2205"/>
                <a:gd name="T30" fmla="*/ 62 w 3219"/>
                <a:gd name="T31" fmla="*/ 992 h 2205"/>
                <a:gd name="T32" fmla="*/ 274 w 3219"/>
                <a:gd name="T33" fmla="*/ 1169 h 2205"/>
                <a:gd name="T34" fmla="*/ 303 w 3219"/>
                <a:gd name="T35" fmla="*/ 1322 h 2205"/>
                <a:gd name="T36" fmla="*/ 335 w 3219"/>
                <a:gd name="T37" fmla="*/ 1416 h 2205"/>
                <a:gd name="T38" fmla="*/ 499 w 3219"/>
                <a:gd name="T39" fmla="*/ 1585 h 2205"/>
                <a:gd name="T40" fmla="*/ 721 w 3219"/>
                <a:gd name="T41" fmla="*/ 1697 h 2205"/>
                <a:gd name="T42" fmla="*/ 1032 w 3219"/>
                <a:gd name="T43" fmla="*/ 1756 h 2205"/>
                <a:gd name="T44" fmla="*/ 1271 w 3219"/>
                <a:gd name="T45" fmla="*/ 1915 h 2205"/>
                <a:gd name="T46" fmla="*/ 1507 w 3219"/>
                <a:gd name="T47" fmla="*/ 2078 h 2205"/>
                <a:gd name="T48" fmla="*/ 1979 w 3219"/>
                <a:gd name="T49" fmla="*/ 2199 h 2205"/>
                <a:gd name="T50" fmla="*/ 2060 w 3219"/>
                <a:gd name="T51" fmla="*/ 2193 h 2205"/>
                <a:gd name="T52" fmla="*/ 1593 w 3219"/>
                <a:gd name="T53" fmla="*/ 2089 h 2205"/>
                <a:gd name="T54" fmla="*/ 1295 w 3219"/>
                <a:gd name="T55" fmla="*/ 1891 h 2205"/>
                <a:gd name="T56" fmla="*/ 1070 w 3219"/>
                <a:gd name="T57" fmla="*/ 1719 h 2205"/>
                <a:gd name="T58" fmla="*/ 802 w 3219"/>
                <a:gd name="T59" fmla="*/ 1673 h 2205"/>
                <a:gd name="T60" fmla="*/ 542 w 3219"/>
                <a:gd name="T61" fmla="*/ 1555 h 2205"/>
                <a:gd name="T62" fmla="*/ 389 w 3219"/>
                <a:gd name="T63" fmla="*/ 1402 h 2205"/>
                <a:gd name="T64" fmla="*/ 373 w 3219"/>
                <a:gd name="T65" fmla="*/ 1231 h 2205"/>
                <a:gd name="T66" fmla="*/ 279 w 3219"/>
                <a:gd name="T67" fmla="*/ 1105 h 2205"/>
                <a:gd name="T68" fmla="*/ 97 w 3219"/>
                <a:gd name="T69" fmla="*/ 936 h 2205"/>
                <a:gd name="T70" fmla="*/ 64 w 3219"/>
                <a:gd name="T71" fmla="*/ 834 h 2205"/>
                <a:gd name="T72" fmla="*/ 91 w 3219"/>
                <a:gd name="T73" fmla="*/ 668 h 2205"/>
                <a:gd name="T74" fmla="*/ 198 w 3219"/>
                <a:gd name="T75" fmla="*/ 576 h 2205"/>
                <a:gd name="T76" fmla="*/ 290 w 3219"/>
                <a:gd name="T77" fmla="*/ 461 h 2205"/>
                <a:gd name="T78" fmla="*/ 303 w 3219"/>
                <a:gd name="T79" fmla="*/ 289 h 2205"/>
                <a:gd name="T80" fmla="*/ 633 w 3219"/>
                <a:gd name="T81" fmla="*/ 80 h 2205"/>
                <a:gd name="T82" fmla="*/ 982 w 3219"/>
                <a:gd name="T83" fmla="*/ 83 h 2205"/>
                <a:gd name="T84" fmla="*/ 1311 w 3219"/>
                <a:gd name="T85" fmla="*/ 201 h 2205"/>
                <a:gd name="T86" fmla="*/ 1558 w 3219"/>
                <a:gd name="T87" fmla="*/ 386 h 2205"/>
                <a:gd name="T88" fmla="*/ 1939 w 3219"/>
                <a:gd name="T89" fmla="*/ 391 h 2205"/>
                <a:gd name="T90" fmla="*/ 2161 w 3219"/>
                <a:gd name="T91" fmla="*/ 461 h 2205"/>
                <a:gd name="T92" fmla="*/ 2440 w 3219"/>
                <a:gd name="T93" fmla="*/ 625 h 2205"/>
                <a:gd name="T94" fmla="*/ 2607 w 3219"/>
                <a:gd name="T95" fmla="*/ 812 h 2205"/>
                <a:gd name="T96" fmla="*/ 2660 w 3219"/>
                <a:gd name="T97" fmla="*/ 968 h 2205"/>
                <a:gd name="T98" fmla="*/ 2990 w 3219"/>
                <a:gd name="T99" fmla="*/ 1102 h 2205"/>
                <a:gd name="T100" fmla="*/ 3180 w 3219"/>
                <a:gd name="T101" fmla="*/ 1341 h 2205"/>
                <a:gd name="T102" fmla="*/ 3175 w 3219"/>
                <a:gd name="T103" fmla="*/ 1512 h 2205"/>
                <a:gd name="T104" fmla="*/ 2939 w 3219"/>
                <a:gd name="T105" fmla="*/ 1729 h 2205"/>
                <a:gd name="T106" fmla="*/ 2767 w 3219"/>
                <a:gd name="T107" fmla="*/ 1893 h 2205"/>
                <a:gd name="T108" fmla="*/ 2711 w 3219"/>
                <a:gd name="T109" fmla="*/ 2009 h 2205"/>
                <a:gd name="T110" fmla="*/ 2569 w 3219"/>
                <a:gd name="T111" fmla="*/ 2108 h 2205"/>
                <a:gd name="T112" fmla="*/ 2724 w 3219"/>
                <a:gd name="T113" fmla="*/ 2003 h 2205"/>
                <a:gd name="T114" fmla="*/ 2781 w 3219"/>
                <a:gd name="T115" fmla="*/ 1882 h 2205"/>
                <a:gd name="T116" fmla="*/ 3028 w 3219"/>
                <a:gd name="T117" fmla="*/ 1713 h 2205"/>
                <a:gd name="T118" fmla="*/ 3210 w 3219"/>
                <a:gd name="T119" fmla="*/ 1501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19" h="2205">
                  <a:moveTo>
                    <a:pt x="3218" y="1359"/>
                  </a:moveTo>
                  <a:lnTo>
                    <a:pt x="3218" y="1359"/>
                  </a:lnTo>
                  <a:lnTo>
                    <a:pt x="3215" y="1349"/>
                  </a:lnTo>
                  <a:lnTo>
                    <a:pt x="3215" y="1335"/>
                  </a:lnTo>
                  <a:lnTo>
                    <a:pt x="3215" y="1335"/>
                  </a:lnTo>
                  <a:lnTo>
                    <a:pt x="3212" y="1325"/>
                  </a:lnTo>
                  <a:lnTo>
                    <a:pt x="3212" y="1325"/>
                  </a:lnTo>
                  <a:lnTo>
                    <a:pt x="3207" y="1303"/>
                  </a:lnTo>
                  <a:lnTo>
                    <a:pt x="3207" y="1303"/>
                  </a:lnTo>
                  <a:lnTo>
                    <a:pt x="3199" y="1282"/>
                  </a:lnTo>
                  <a:lnTo>
                    <a:pt x="3191" y="1260"/>
                  </a:lnTo>
                  <a:lnTo>
                    <a:pt x="3191" y="1260"/>
                  </a:lnTo>
                  <a:lnTo>
                    <a:pt x="3170" y="1220"/>
                  </a:lnTo>
                  <a:lnTo>
                    <a:pt x="3143" y="1185"/>
                  </a:lnTo>
                  <a:lnTo>
                    <a:pt x="3143" y="1185"/>
                  </a:lnTo>
                  <a:lnTo>
                    <a:pt x="3113" y="1153"/>
                  </a:lnTo>
                  <a:lnTo>
                    <a:pt x="3081" y="1121"/>
                  </a:lnTo>
                  <a:lnTo>
                    <a:pt x="3046" y="1094"/>
                  </a:lnTo>
                  <a:lnTo>
                    <a:pt x="3011" y="1070"/>
                  </a:lnTo>
                  <a:lnTo>
                    <a:pt x="3011" y="1070"/>
                  </a:lnTo>
                  <a:lnTo>
                    <a:pt x="2974" y="1046"/>
                  </a:lnTo>
                  <a:lnTo>
                    <a:pt x="2936" y="1024"/>
                  </a:lnTo>
                  <a:lnTo>
                    <a:pt x="2936" y="1024"/>
                  </a:lnTo>
                  <a:lnTo>
                    <a:pt x="2896" y="1005"/>
                  </a:lnTo>
                  <a:lnTo>
                    <a:pt x="2856" y="990"/>
                  </a:lnTo>
                  <a:lnTo>
                    <a:pt x="2856" y="990"/>
                  </a:lnTo>
                  <a:lnTo>
                    <a:pt x="2816" y="976"/>
                  </a:lnTo>
                  <a:lnTo>
                    <a:pt x="2773" y="962"/>
                  </a:lnTo>
                  <a:lnTo>
                    <a:pt x="2773" y="962"/>
                  </a:lnTo>
                  <a:lnTo>
                    <a:pt x="2706" y="946"/>
                  </a:lnTo>
                  <a:lnTo>
                    <a:pt x="2703" y="941"/>
                  </a:lnTo>
                  <a:lnTo>
                    <a:pt x="2700" y="928"/>
                  </a:lnTo>
                  <a:lnTo>
                    <a:pt x="2700" y="917"/>
                  </a:lnTo>
                  <a:lnTo>
                    <a:pt x="2700" y="917"/>
                  </a:lnTo>
                  <a:lnTo>
                    <a:pt x="2695" y="896"/>
                  </a:lnTo>
                  <a:lnTo>
                    <a:pt x="2687" y="874"/>
                  </a:lnTo>
                  <a:lnTo>
                    <a:pt x="2687" y="874"/>
                  </a:lnTo>
                  <a:lnTo>
                    <a:pt x="2684" y="863"/>
                  </a:lnTo>
                  <a:lnTo>
                    <a:pt x="2679" y="850"/>
                  </a:lnTo>
                  <a:lnTo>
                    <a:pt x="2671" y="828"/>
                  </a:lnTo>
                  <a:lnTo>
                    <a:pt x="2660" y="810"/>
                  </a:lnTo>
                  <a:lnTo>
                    <a:pt x="2657" y="799"/>
                  </a:lnTo>
                  <a:lnTo>
                    <a:pt x="2657" y="799"/>
                  </a:lnTo>
                  <a:lnTo>
                    <a:pt x="2649" y="788"/>
                  </a:lnTo>
                  <a:lnTo>
                    <a:pt x="2639" y="769"/>
                  </a:lnTo>
                  <a:lnTo>
                    <a:pt x="2639" y="769"/>
                  </a:lnTo>
                  <a:lnTo>
                    <a:pt x="2628" y="748"/>
                  </a:lnTo>
                  <a:lnTo>
                    <a:pt x="2628" y="748"/>
                  </a:lnTo>
                  <a:lnTo>
                    <a:pt x="2614" y="729"/>
                  </a:lnTo>
                  <a:lnTo>
                    <a:pt x="2601" y="710"/>
                  </a:lnTo>
                  <a:lnTo>
                    <a:pt x="2601" y="710"/>
                  </a:lnTo>
                  <a:lnTo>
                    <a:pt x="2572" y="675"/>
                  </a:lnTo>
                  <a:lnTo>
                    <a:pt x="2572" y="675"/>
                  </a:lnTo>
                  <a:lnTo>
                    <a:pt x="2555" y="660"/>
                  </a:lnTo>
                  <a:lnTo>
                    <a:pt x="2539" y="644"/>
                  </a:lnTo>
                  <a:lnTo>
                    <a:pt x="2539" y="644"/>
                  </a:lnTo>
                  <a:lnTo>
                    <a:pt x="2507" y="614"/>
                  </a:lnTo>
                  <a:lnTo>
                    <a:pt x="2507" y="614"/>
                  </a:lnTo>
                  <a:lnTo>
                    <a:pt x="2472" y="585"/>
                  </a:lnTo>
                  <a:lnTo>
                    <a:pt x="2472" y="585"/>
                  </a:lnTo>
                  <a:lnTo>
                    <a:pt x="2456" y="568"/>
                  </a:lnTo>
                  <a:lnTo>
                    <a:pt x="2438" y="558"/>
                  </a:lnTo>
                  <a:lnTo>
                    <a:pt x="2438" y="558"/>
                  </a:lnTo>
                  <a:lnTo>
                    <a:pt x="2400" y="531"/>
                  </a:lnTo>
                  <a:lnTo>
                    <a:pt x="2400" y="531"/>
                  </a:lnTo>
                  <a:lnTo>
                    <a:pt x="2362" y="507"/>
                  </a:lnTo>
                  <a:lnTo>
                    <a:pt x="2325" y="482"/>
                  </a:lnTo>
                  <a:lnTo>
                    <a:pt x="2325" y="482"/>
                  </a:lnTo>
                  <a:lnTo>
                    <a:pt x="2285" y="461"/>
                  </a:lnTo>
                  <a:lnTo>
                    <a:pt x="2266" y="450"/>
                  </a:lnTo>
                  <a:lnTo>
                    <a:pt x="2255" y="445"/>
                  </a:lnTo>
                  <a:lnTo>
                    <a:pt x="2247" y="440"/>
                  </a:lnTo>
                  <a:lnTo>
                    <a:pt x="2207" y="421"/>
                  </a:lnTo>
                  <a:lnTo>
                    <a:pt x="2207" y="421"/>
                  </a:lnTo>
                  <a:lnTo>
                    <a:pt x="2185" y="410"/>
                  </a:lnTo>
                  <a:lnTo>
                    <a:pt x="2167" y="402"/>
                  </a:lnTo>
                  <a:lnTo>
                    <a:pt x="2145" y="391"/>
                  </a:lnTo>
                  <a:lnTo>
                    <a:pt x="2145" y="391"/>
                  </a:lnTo>
                  <a:lnTo>
                    <a:pt x="2124" y="383"/>
                  </a:lnTo>
                  <a:lnTo>
                    <a:pt x="2124" y="383"/>
                  </a:lnTo>
                  <a:lnTo>
                    <a:pt x="2081" y="370"/>
                  </a:lnTo>
                  <a:lnTo>
                    <a:pt x="2038" y="357"/>
                  </a:lnTo>
                  <a:lnTo>
                    <a:pt x="2038" y="357"/>
                  </a:lnTo>
                  <a:lnTo>
                    <a:pt x="2016" y="348"/>
                  </a:lnTo>
                  <a:lnTo>
                    <a:pt x="1995" y="343"/>
                  </a:lnTo>
                  <a:lnTo>
                    <a:pt x="1995" y="343"/>
                  </a:lnTo>
                  <a:lnTo>
                    <a:pt x="1974" y="338"/>
                  </a:lnTo>
                  <a:lnTo>
                    <a:pt x="1952" y="332"/>
                  </a:lnTo>
                  <a:lnTo>
                    <a:pt x="1952" y="332"/>
                  </a:lnTo>
                  <a:lnTo>
                    <a:pt x="1907" y="324"/>
                  </a:lnTo>
                  <a:lnTo>
                    <a:pt x="1907" y="324"/>
                  </a:lnTo>
                  <a:lnTo>
                    <a:pt x="1861" y="319"/>
                  </a:lnTo>
                  <a:lnTo>
                    <a:pt x="1818" y="314"/>
                  </a:lnTo>
                  <a:lnTo>
                    <a:pt x="1818" y="314"/>
                  </a:lnTo>
                  <a:lnTo>
                    <a:pt x="1773" y="311"/>
                  </a:lnTo>
                  <a:lnTo>
                    <a:pt x="1727" y="311"/>
                  </a:lnTo>
                  <a:lnTo>
                    <a:pt x="1727" y="311"/>
                  </a:lnTo>
                  <a:lnTo>
                    <a:pt x="1681" y="311"/>
                  </a:lnTo>
                  <a:lnTo>
                    <a:pt x="1681" y="311"/>
                  </a:lnTo>
                  <a:lnTo>
                    <a:pt x="1639" y="314"/>
                  </a:lnTo>
                  <a:lnTo>
                    <a:pt x="1639" y="314"/>
                  </a:lnTo>
                  <a:lnTo>
                    <a:pt x="1566" y="322"/>
                  </a:lnTo>
                  <a:lnTo>
                    <a:pt x="1561" y="316"/>
                  </a:lnTo>
                  <a:lnTo>
                    <a:pt x="1553" y="305"/>
                  </a:lnTo>
                  <a:lnTo>
                    <a:pt x="1542" y="298"/>
                  </a:lnTo>
                  <a:lnTo>
                    <a:pt x="1526" y="279"/>
                  </a:lnTo>
                  <a:lnTo>
                    <a:pt x="1526" y="279"/>
                  </a:lnTo>
                  <a:lnTo>
                    <a:pt x="1507" y="263"/>
                  </a:lnTo>
                  <a:lnTo>
                    <a:pt x="1507" y="263"/>
                  </a:lnTo>
                  <a:lnTo>
                    <a:pt x="1467" y="230"/>
                  </a:lnTo>
                  <a:lnTo>
                    <a:pt x="1427" y="198"/>
                  </a:lnTo>
                  <a:lnTo>
                    <a:pt x="1427" y="198"/>
                  </a:lnTo>
                  <a:lnTo>
                    <a:pt x="1387" y="171"/>
                  </a:lnTo>
                  <a:lnTo>
                    <a:pt x="1387" y="171"/>
                  </a:lnTo>
                  <a:lnTo>
                    <a:pt x="1344" y="147"/>
                  </a:lnTo>
                  <a:lnTo>
                    <a:pt x="1344" y="147"/>
                  </a:lnTo>
                  <a:lnTo>
                    <a:pt x="1298" y="123"/>
                  </a:lnTo>
                  <a:lnTo>
                    <a:pt x="1298" y="123"/>
                  </a:lnTo>
                  <a:lnTo>
                    <a:pt x="1255" y="102"/>
                  </a:lnTo>
                  <a:lnTo>
                    <a:pt x="1255" y="102"/>
                  </a:lnTo>
                  <a:lnTo>
                    <a:pt x="1210" y="83"/>
                  </a:lnTo>
                  <a:lnTo>
                    <a:pt x="1210" y="83"/>
                  </a:lnTo>
                  <a:lnTo>
                    <a:pt x="1161" y="64"/>
                  </a:lnTo>
                  <a:lnTo>
                    <a:pt x="1161" y="64"/>
                  </a:lnTo>
                  <a:lnTo>
                    <a:pt x="1116" y="48"/>
                  </a:lnTo>
                  <a:lnTo>
                    <a:pt x="1067" y="35"/>
                  </a:lnTo>
                  <a:lnTo>
                    <a:pt x="1067" y="35"/>
                  </a:lnTo>
                  <a:lnTo>
                    <a:pt x="1019" y="24"/>
                  </a:lnTo>
                  <a:lnTo>
                    <a:pt x="995" y="19"/>
                  </a:lnTo>
                  <a:lnTo>
                    <a:pt x="968" y="16"/>
                  </a:lnTo>
                  <a:lnTo>
                    <a:pt x="968" y="16"/>
                  </a:lnTo>
                  <a:lnTo>
                    <a:pt x="920" y="8"/>
                  </a:lnTo>
                  <a:lnTo>
                    <a:pt x="920" y="8"/>
                  </a:lnTo>
                  <a:lnTo>
                    <a:pt x="869" y="2"/>
                  </a:lnTo>
                  <a:lnTo>
                    <a:pt x="869" y="2"/>
                  </a:lnTo>
                  <a:lnTo>
                    <a:pt x="845" y="0"/>
                  </a:lnTo>
                  <a:lnTo>
                    <a:pt x="821" y="0"/>
                  </a:lnTo>
                  <a:lnTo>
                    <a:pt x="79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9" y="2"/>
                  </a:lnTo>
                  <a:lnTo>
                    <a:pt x="671" y="8"/>
                  </a:lnTo>
                  <a:lnTo>
                    <a:pt x="671" y="8"/>
                  </a:lnTo>
                  <a:lnTo>
                    <a:pt x="619" y="16"/>
                  </a:lnTo>
                  <a:lnTo>
                    <a:pt x="571" y="29"/>
                  </a:lnTo>
                  <a:lnTo>
                    <a:pt x="523" y="43"/>
                  </a:lnTo>
                  <a:lnTo>
                    <a:pt x="475" y="61"/>
                  </a:lnTo>
                  <a:lnTo>
                    <a:pt x="475" y="61"/>
                  </a:lnTo>
                  <a:lnTo>
                    <a:pt x="429" y="83"/>
                  </a:lnTo>
                  <a:lnTo>
                    <a:pt x="386" y="110"/>
                  </a:lnTo>
                  <a:lnTo>
                    <a:pt x="386" y="110"/>
                  </a:lnTo>
                  <a:lnTo>
                    <a:pt x="343" y="139"/>
                  </a:lnTo>
                  <a:lnTo>
                    <a:pt x="325" y="158"/>
                  </a:lnTo>
                  <a:lnTo>
                    <a:pt x="306" y="177"/>
                  </a:lnTo>
                  <a:lnTo>
                    <a:pt x="306" y="177"/>
                  </a:lnTo>
                  <a:lnTo>
                    <a:pt x="287" y="195"/>
                  </a:lnTo>
                  <a:lnTo>
                    <a:pt x="271" y="217"/>
                  </a:lnTo>
                  <a:lnTo>
                    <a:pt x="257" y="241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36" y="292"/>
                  </a:lnTo>
                  <a:lnTo>
                    <a:pt x="231" y="316"/>
                  </a:lnTo>
                  <a:lnTo>
                    <a:pt x="225" y="343"/>
                  </a:lnTo>
                  <a:lnTo>
                    <a:pt x="225" y="373"/>
                  </a:lnTo>
                  <a:lnTo>
                    <a:pt x="225" y="373"/>
                  </a:lnTo>
                  <a:lnTo>
                    <a:pt x="225" y="445"/>
                  </a:lnTo>
                  <a:lnTo>
                    <a:pt x="225" y="456"/>
                  </a:lnTo>
                  <a:lnTo>
                    <a:pt x="225" y="456"/>
                  </a:lnTo>
                  <a:lnTo>
                    <a:pt x="225" y="466"/>
                  </a:lnTo>
                  <a:lnTo>
                    <a:pt x="225" y="466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31" y="496"/>
                  </a:lnTo>
                  <a:lnTo>
                    <a:pt x="231" y="496"/>
                  </a:lnTo>
                  <a:lnTo>
                    <a:pt x="201" y="507"/>
                  </a:lnTo>
                  <a:lnTo>
                    <a:pt x="201" y="507"/>
                  </a:lnTo>
                  <a:lnTo>
                    <a:pt x="172" y="520"/>
                  </a:lnTo>
                  <a:lnTo>
                    <a:pt x="145" y="533"/>
                  </a:lnTo>
                  <a:lnTo>
                    <a:pt x="145" y="533"/>
                  </a:lnTo>
                  <a:lnTo>
                    <a:pt x="115" y="552"/>
                  </a:lnTo>
                  <a:lnTo>
                    <a:pt x="105" y="563"/>
                  </a:lnTo>
                  <a:lnTo>
                    <a:pt x="91" y="574"/>
                  </a:lnTo>
                  <a:lnTo>
                    <a:pt x="91" y="574"/>
                  </a:lnTo>
                  <a:lnTo>
                    <a:pt x="78" y="585"/>
                  </a:lnTo>
                  <a:lnTo>
                    <a:pt x="67" y="595"/>
                  </a:lnTo>
                  <a:lnTo>
                    <a:pt x="62" y="603"/>
                  </a:lnTo>
                  <a:lnTo>
                    <a:pt x="62" y="603"/>
                  </a:lnTo>
                  <a:lnTo>
                    <a:pt x="56" y="609"/>
                  </a:lnTo>
                  <a:lnTo>
                    <a:pt x="46" y="622"/>
                  </a:lnTo>
                  <a:lnTo>
                    <a:pt x="46" y="622"/>
                  </a:lnTo>
                  <a:lnTo>
                    <a:pt x="38" y="635"/>
                  </a:lnTo>
                  <a:lnTo>
                    <a:pt x="30" y="651"/>
                  </a:lnTo>
                  <a:lnTo>
                    <a:pt x="30" y="651"/>
                  </a:lnTo>
                  <a:lnTo>
                    <a:pt x="16" y="681"/>
                  </a:lnTo>
                  <a:lnTo>
                    <a:pt x="16" y="681"/>
                  </a:lnTo>
                  <a:lnTo>
                    <a:pt x="8" y="713"/>
                  </a:lnTo>
                  <a:lnTo>
                    <a:pt x="8" y="713"/>
                  </a:lnTo>
                  <a:lnTo>
                    <a:pt x="3" y="745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18"/>
                  </a:lnTo>
                  <a:lnTo>
                    <a:pt x="3" y="826"/>
                  </a:lnTo>
                  <a:lnTo>
                    <a:pt x="3" y="842"/>
                  </a:lnTo>
                  <a:lnTo>
                    <a:pt x="5" y="850"/>
                  </a:lnTo>
                  <a:lnTo>
                    <a:pt x="5" y="855"/>
                  </a:lnTo>
                  <a:lnTo>
                    <a:pt x="5" y="855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5" y="858"/>
                  </a:lnTo>
                  <a:lnTo>
                    <a:pt x="8" y="874"/>
                  </a:lnTo>
                  <a:lnTo>
                    <a:pt x="11" y="882"/>
                  </a:lnTo>
                  <a:lnTo>
                    <a:pt x="14" y="890"/>
                  </a:lnTo>
                  <a:lnTo>
                    <a:pt x="19" y="906"/>
                  </a:lnTo>
                  <a:lnTo>
                    <a:pt x="19" y="906"/>
                  </a:lnTo>
                  <a:lnTo>
                    <a:pt x="24" y="920"/>
                  </a:lnTo>
                  <a:lnTo>
                    <a:pt x="24" y="920"/>
                  </a:lnTo>
                  <a:lnTo>
                    <a:pt x="30" y="936"/>
                  </a:lnTo>
                  <a:lnTo>
                    <a:pt x="30" y="936"/>
                  </a:lnTo>
                  <a:lnTo>
                    <a:pt x="46" y="965"/>
                  </a:lnTo>
                  <a:lnTo>
                    <a:pt x="54" y="979"/>
                  </a:lnTo>
                  <a:lnTo>
                    <a:pt x="62" y="992"/>
                  </a:lnTo>
                  <a:lnTo>
                    <a:pt x="62" y="992"/>
                  </a:lnTo>
                  <a:lnTo>
                    <a:pt x="80" y="1016"/>
                  </a:lnTo>
                  <a:lnTo>
                    <a:pt x="80" y="1016"/>
                  </a:lnTo>
                  <a:lnTo>
                    <a:pt x="102" y="1040"/>
                  </a:lnTo>
                  <a:lnTo>
                    <a:pt x="102" y="1040"/>
                  </a:lnTo>
                  <a:lnTo>
                    <a:pt x="126" y="1062"/>
                  </a:lnTo>
                  <a:lnTo>
                    <a:pt x="148" y="1083"/>
                  </a:lnTo>
                  <a:lnTo>
                    <a:pt x="148" y="1083"/>
                  </a:lnTo>
                  <a:lnTo>
                    <a:pt x="172" y="1102"/>
                  </a:lnTo>
                  <a:lnTo>
                    <a:pt x="172" y="1102"/>
                  </a:lnTo>
                  <a:lnTo>
                    <a:pt x="196" y="1121"/>
                  </a:lnTo>
                  <a:lnTo>
                    <a:pt x="196" y="1121"/>
                  </a:lnTo>
                  <a:lnTo>
                    <a:pt x="247" y="1153"/>
                  </a:lnTo>
                  <a:lnTo>
                    <a:pt x="274" y="1169"/>
                  </a:lnTo>
                  <a:lnTo>
                    <a:pt x="274" y="1169"/>
                  </a:lnTo>
                  <a:lnTo>
                    <a:pt x="300" y="1185"/>
                  </a:lnTo>
                  <a:lnTo>
                    <a:pt x="300" y="1185"/>
                  </a:lnTo>
                  <a:lnTo>
                    <a:pt x="327" y="1199"/>
                  </a:lnTo>
                  <a:lnTo>
                    <a:pt x="327" y="1199"/>
                  </a:lnTo>
                  <a:lnTo>
                    <a:pt x="325" y="1207"/>
                  </a:lnTo>
                  <a:lnTo>
                    <a:pt x="325" y="1207"/>
                  </a:lnTo>
                  <a:lnTo>
                    <a:pt x="316" y="1225"/>
                  </a:lnTo>
                  <a:lnTo>
                    <a:pt x="311" y="1244"/>
                  </a:lnTo>
                  <a:lnTo>
                    <a:pt x="311" y="1244"/>
                  </a:lnTo>
                  <a:lnTo>
                    <a:pt x="306" y="1263"/>
                  </a:lnTo>
                  <a:lnTo>
                    <a:pt x="303" y="1282"/>
                  </a:lnTo>
                  <a:lnTo>
                    <a:pt x="303" y="1303"/>
                  </a:lnTo>
                  <a:lnTo>
                    <a:pt x="303" y="1322"/>
                  </a:lnTo>
                  <a:lnTo>
                    <a:pt x="303" y="1322"/>
                  </a:lnTo>
                  <a:lnTo>
                    <a:pt x="306" y="1341"/>
                  </a:lnTo>
                  <a:lnTo>
                    <a:pt x="306" y="1341"/>
                  </a:lnTo>
                  <a:lnTo>
                    <a:pt x="311" y="1362"/>
                  </a:lnTo>
                  <a:lnTo>
                    <a:pt x="316" y="1381"/>
                  </a:lnTo>
                  <a:lnTo>
                    <a:pt x="316" y="1381"/>
                  </a:lnTo>
                  <a:lnTo>
                    <a:pt x="325" y="1397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08"/>
                  </a:lnTo>
                  <a:lnTo>
                    <a:pt x="330" y="1411"/>
                  </a:lnTo>
                  <a:lnTo>
                    <a:pt x="333" y="1411"/>
                  </a:lnTo>
                  <a:lnTo>
                    <a:pt x="335" y="1416"/>
                  </a:lnTo>
                  <a:lnTo>
                    <a:pt x="335" y="1416"/>
                  </a:lnTo>
                  <a:lnTo>
                    <a:pt x="343" y="1429"/>
                  </a:lnTo>
                  <a:lnTo>
                    <a:pt x="343" y="1429"/>
                  </a:lnTo>
                  <a:lnTo>
                    <a:pt x="365" y="1461"/>
                  </a:lnTo>
                  <a:lnTo>
                    <a:pt x="378" y="1475"/>
                  </a:lnTo>
                  <a:lnTo>
                    <a:pt x="378" y="1475"/>
                  </a:lnTo>
                  <a:lnTo>
                    <a:pt x="389" y="1488"/>
                  </a:lnTo>
                  <a:lnTo>
                    <a:pt x="389" y="1488"/>
                  </a:lnTo>
                  <a:lnTo>
                    <a:pt x="416" y="1515"/>
                  </a:lnTo>
                  <a:lnTo>
                    <a:pt x="426" y="1529"/>
                  </a:lnTo>
                  <a:lnTo>
                    <a:pt x="426" y="1529"/>
                  </a:lnTo>
                  <a:lnTo>
                    <a:pt x="440" y="1539"/>
                  </a:lnTo>
                  <a:lnTo>
                    <a:pt x="469" y="1563"/>
                  </a:lnTo>
                  <a:lnTo>
                    <a:pt x="469" y="1563"/>
                  </a:lnTo>
                  <a:lnTo>
                    <a:pt x="499" y="1585"/>
                  </a:lnTo>
                  <a:lnTo>
                    <a:pt x="499" y="1585"/>
                  </a:lnTo>
                  <a:lnTo>
                    <a:pt x="512" y="1595"/>
                  </a:lnTo>
                  <a:lnTo>
                    <a:pt x="528" y="1604"/>
                  </a:lnTo>
                  <a:lnTo>
                    <a:pt x="528" y="1604"/>
                  </a:lnTo>
                  <a:lnTo>
                    <a:pt x="558" y="1622"/>
                  </a:lnTo>
                  <a:lnTo>
                    <a:pt x="590" y="1641"/>
                  </a:lnTo>
                  <a:lnTo>
                    <a:pt x="606" y="1649"/>
                  </a:lnTo>
                  <a:lnTo>
                    <a:pt x="606" y="1649"/>
                  </a:lnTo>
                  <a:lnTo>
                    <a:pt x="622" y="1657"/>
                  </a:lnTo>
                  <a:lnTo>
                    <a:pt x="654" y="1670"/>
                  </a:lnTo>
                  <a:lnTo>
                    <a:pt x="654" y="1670"/>
                  </a:lnTo>
                  <a:lnTo>
                    <a:pt x="687" y="1684"/>
                  </a:lnTo>
                  <a:lnTo>
                    <a:pt x="721" y="1697"/>
                  </a:lnTo>
                  <a:lnTo>
                    <a:pt x="721" y="1697"/>
                  </a:lnTo>
                  <a:lnTo>
                    <a:pt x="789" y="1719"/>
                  </a:lnTo>
                  <a:lnTo>
                    <a:pt x="789" y="1719"/>
                  </a:lnTo>
                  <a:lnTo>
                    <a:pt x="807" y="1722"/>
                  </a:lnTo>
                  <a:lnTo>
                    <a:pt x="823" y="1727"/>
                  </a:lnTo>
                  <a:lnTo>
                    <a:pt x="858" y="1732"/>
                  </a:lnTo>
                  <a:lnTo>
                    <a:pt x="858" y="1732"/>
                  </a:lnTo>
                  <a:lnTo>
                    <a:pt x="893" y="1740"/>
                  </a:lnTo>
                  <a:lnTo>
                    <a:pt x="928" y="1746"/>
                  </a:lnTo>
                  <a:lnTo>
                    <a:pt x="947" y="1748"/>
                  </a:lnTo>
                  <a:lnTo>
                    <a:pt x="955" y="1748"/>
                  </a:lnTo>
                  <a:lnTo>
                    <a:pt x="963" y="1751"/>
                  </a:lnTo>
                  <a:lnTo>
                    <a:pt x="998" y="1754"/>
                  </a:lnTo>
                  <a:lnTo>
                    <a:pt x="998" y="1754"/>
                  </a:lnTo>
                  <a:lnTo>
                    <a:pt x="1032" y="1756"/>
                  </a:lnTo>
                  <a:lnTo>
                    <a:pt x="1070" y="1759"/>
                  </a:lnTo>
                  <a:lnTo>
                    <a:pt x="1121" y="1759"/>
                  </a:lnTo>
                  <a:lnTo>
                    <a:pt x="1121" y="1762"/>
                  </a:lnTo>
                  <a:lnTo>
                    <a:pt x="1140" y="1762"/>
                  </a:lnTo>
                  <a:lnTo>
                    <a:pt x="1148" y="1762"/>
                  </a:lnTo>
                  <a:lnTo>
                    <a:pt x="1164" y="1788"/>
                  </a:lnTo>
                  <a:lnTo>
                    <a:pt x="1164" y="1788"/>
                  </a:lnTo>
                  <a:lnTo>
                    <a:pt x="1191" y="1821"/>
                  </a:lnTo>
                  <a:lnTo>
                    <a:pt x="1191" y="1821"/>
                  </a:lnTo>
                  <a:lnTo>
                    <a:pt x="1215" y="1853"/>
                  </a:lnTo>
                  <a:lnTo>
                    <a:pt x="1215" y="1853"/>
                  </a:lnTo>
                  <a:lnTo>
                    <a:pt x="1242" y="1885"/>
                  </a:lnTo>
                  <a:lnTo>
                    <a:pt x="1242" y="1885"/>
                  </a:lnTo>
                  <a:lnTo>
                    <a:pt x="1271" y="1915"/>
                  </a:lnTo>
                  <a:lnTo>
                    <a:pt x="1271" y="1915"/>
                  </a:lnTo>
                  <a:lnTo>
                    <a:pt x="1303" y="1941"/>
                  </a:lnTo>
                  <a:lnTo>
                    <a:pt x="1303" y="1941"/>
                  </a:lnTo>
                  <a:lnTo>
                    <a:pt x="1333" y="1968"/>
                  </a:lnTo>
                  <a:lnTo>
                    <a:pt x="1333" y="1968"/>
                  </a:lnTo>
                  <a:lnTo>
                    <a:pt x="1368" y="1992"/>
                  </a:lnTo>
                  <a:lnTo>
                    <a:pt x="1368" y="1992"/>
                  </a:lnTo>
                  <a:lnTo>
                    <a:pt x="1400" y="2016"/>
                  </a:lnTo>
                  <a:lnTo>
                    <a:pt x="1400" y="2016"/>
                  </a:lnTo>
                  <a:lnTo>
                    <a:pt x="1435" y="2038"/>
                  </a:lnTo>
                  <a:lnTo>
                    <a:pt x="1472" y="2059"/>
                  </a:lnTo>
                  <a:lnTo>
                    <a:pt x="1472" y="2059"/>
                  </a:lnTo>
                  <a:lnTo>
                    <a:pt x="1507" y="2078"/>
                  </a:lnTo>
                  <a:lnTo>
                    <a:pt x="1507" y="2078"/>
                  </a:lnTo>
                  <a:lnTo>
                    <a:pt x="1582" y="2110"/>
                  </a:lnTo>
                  <a:lnTo>
                    <a:pt x="1582" y="2110"/>
                  </a:lnTo>
                  <a:lnTo>
                    <a:pt x="1620" y="2124"/>
                  </a:lnTo>
                  <a:lnTo>
                    <a:pt x="1639" y="2132"/>
                  </a:lnTo>
                  <a:lnTo>
                    <a:pt x="1660" y="2137"/>
                  </a:lnTo>
                  <a:lnTo>
                    <a:pt x="1660" y="2137"/>
                  </a:lnTo>
                  <a:lnTo>
                    <a:pt x="1738" y="2161"/>
                  </a:lnTo>
                  <a:lnTo>
                    <a:pt x="1738" y="2161"/>
                  </a:lnTo>
                  <a:lnTo>
                    <a:pt x="1818" y="2177"/>
                  </a:lnTo>
                  <a:lnTo>
                    <a:pt x="1818" y="2177"/>
                  </a:lnTo>
                  <a:lnTo>
                    <a:pt x="1898" y="2191"/>
                  </a:lnTo>
                  <a:lnTo>
                    <a:pt x="1898" y="2191"/>
                  </a:lnTo>
                  <a:lnTo>
                    <a:pt x="1979" y="2199"/>
                  </a:lnTo>
                  <a:lnTo>
                    <a:pt x="1979" y="2199"/>
                  </a:lnTo>
                  <a:lnTo>
                    <a:pt x="2060" y="2204"/>
                  </a:lnTo>
                  <a:lnTo>
                    <a:pt x="2060" y="2204"/>
                  </a:lnTo>
                  <a:lnTo>
                    <a:pt x="2100" y="2202"/>
                  </a:lnTo>
                  <a:lnTo>
                    <a:pt x="2140" y="2202"/>
                  </a:lnTo>
                  <a:lnTo>
                    <a:pt x="2140" y="2202"/>
                  </a:lnTo>
                  <a:lnTo>
                    <a:pt x="2220" y="2193"/>
                  </a:lnTo>
                  <a:lnTo>
                    <a:pt x="2301" y="2180"/>
                  </a:lnTo>
                  <a:lnTo>
                    <a:pt x="2301" y="2180"/>
                  </a:lnTo>
                  <a:lnTo>
                    <a:pt x="2220" y="2191"/>
                  </a:lnTo>
                  <a:lnTo>
                    <a:pt x="2140" y="2193"/>
                  </a:lnTo>
                  <a:lnTo>
                    <a:pt x="2140" y="2193"/>
                  </a:lnTo>
                  <a:lnTo>
                    <a:pt x="2100" y="2196"/>
                  </a:lnTo>
                  <a:lnTo>
                    <a:pt x="2060" y="2193"/>
                  </a:lnTo>
                  <a:lnTo>
                    <a:pt x="2060" y="2193"/>
                  </a:lnTo>
                  <a:lnTo>
                    <a:pt x="1979" y="2188"/>
                  </a:lnTo>
                  <a:lnTo>
                    <a:pt x="1979" y="2188"/>
                  </a:lnTo>
                  <a:lnTo>
                    <a:pt x="1898" y="2177"/>
                  </a:lnTo>
                  <a:lnTo>
                    <a:pt x="1898" y="2177"/>
                  </a:lnTo>
                  <a:lnTo>
                    <a:pt x="1821" y="2161"/>
                  </a:lnTo>
                  <a:lnTo>
                    <a:pt x="1821" y="2161"/>
                  </a:lnTo>
                  <a:lnTo>
                    <a:pt x="1743" y="2143"/>
                  </a:lnTo>
                  <a:lnTo>
                    <a:pt x="1743" y="2143"/>
                  </a:lnTo>
                  <a:lnTo>
                    <a:pt x="1665" y="2116"/>
                  </a:lnTo>
                  <a:lnTo>
                    <a:pt x="1646" y="2110"/>
                  </a:lnTo>
                  <a:lnTo>
                    <a:pt x="1628" y="2102"/>
                  </a:lnTo>
                  <a:lnTo>
                    <a:pt x="1628" y="2102"/>
                  </a:lnTo>
                  <a:lnTo>
                    <a:pt x="1593" y="2089"/>
                  </a:lnTo>
                  <a:lnTo>
                    <a:pt x="1593" y="2089"/>
                  </a:lnTo>
                  <a:lnTo>
                    <a:pt x="1521" y="2054"/>
                  </a:lnTo>
                  <a:lnTo>
                    <a:pt x="1521" y="2054"/>
                  </a:lnTo>
                  <a:lnTo>
                    <a:pt x="1486" y="2035"/>
                  </a:lnTo>
                  <a:lnTo>
                    <a:pt x="1451" y="2014"/>
                  </a:lnTo>
                  <a:lnTo>
                    <a:pt x="1451" y="2014"/>
                  </a:lnTo>
                  <a:lnTo>
                    <a:pt x="1416" y="1992"/>
                  </a:lnTo>
                  <a:lnTo>
                    <a:pt x="1416" y="1992"/>
                  </a:lnTo>
                  <a:lnTo>
                    <a:pt x="1384" y="1968"/>
                  </a:lnTo>
                  <a:lnTo>
                    <a:pt x="1384" y="1968"/>
                  </a:lnTo>
                  <a:lnTo>
                    <a:pt x="1354" y="1944"/>
                  </a:lnTo>
                  <a:lnTo>
                    <a:pt x="1354" y="1944"/>
                  </a:lnTo>
                  <a:lnTo>
                    <a:pt x="1325" y="1917"/>
                  </a:lnTo>
                  <a:lnTo>
                    <a:pt x="1325" y="1917"/>
                  </a:lnTo>
                  <a:lnTo>
                    <a:pt x="1295" y="1891"/>
                  </a:lnTo>
                  <a:lnTo>
                    <a:pt x="1295" y="1891"/>
                  </a:lnTo>
                  <a:lnTo>
                    <a:pt x="1269" y="1861"/>
                  </a:lnTo>
                  <a:lnTo>
                    <a:pt x="1269" y="1861"/>
                  </a:lnTo>
                  <a:lnTo>
                    <a:pt x="1242" y="1831"/>
                  </a:lnTo>
                  <a:lnTo>
                    <a:pt x="1242" y="1831"/>
                  </a:lnTo>
                  <a:lnTo>
                    <a:pt x="1217" y="1799"/>
                  </a:lnTo>
                  <a:lnTo>
                    <a:pt x="1217" y="1799"/>
                  </a:lnTo>
                  <a:lnTo>
                    <a:pt x="1196" y="1767"/>
                  </a:lnTo>
                  <a:lnTo>
                    <a:pt x="1175" y="1735"/>
                  </a:lnTo>
                  <a:lnTo>
                    <a:pt x="1169" y="1724"/>
                  </a:lnTo>
                  <a:lnTo>
                    <a:pt x="1159" y="1724"/>
                  </a:lnTo>
                  <a:lnTo>
                    <a:pt x="1159" y="1724"/>
                  </a:lnTo>
                  <a:lnTo>
                    <a:pt x="1140" y="1722"/>
                  </a:lnTo>
                  <a:lnTo>
                    <a:pt x="1070" y="1719"/>
                  </a:lnTo>
                  <a:lnTo>
                    <a:pt x="1070" y="1719"/>
                  </a:lnTo>
                  <a:lnTo>
                    <a:pt x="1038" y="1716"/>
                  </a:lnTo>
                  <a:lnTo>
                    <a:pt x="1003" y="1713"/>
                  </a:lnTo>
                  <a:lnTo>
                    <a:pt x="968" y="1708"/>
                  </a:lnTo>
                  <a:lnTo>
                    <a:pt x="960" y="1708"/>
                  </a:lnTo>
                  <a:lnTo>
                    <a:pt x="952" y="1705"/>
                  </a:lnTo>
                  <a:lnTo>
                    <a:pt x="936" y="1703"/>
                  </a:lnTo>
                  <a:lnTo>
                    <a:pt x="901" y="1697"/>
                  </a:lnTo>
                  <a:lnTo>
                    <a:pt x="901" y="1697"/>
                  </a:lnTo>
                  <a:lnTo>
                    <a:pt x="866" y="1692"/>
                  </a:lnTo>
                  <a:lnTo>
                    <a:pt x="834" y="1681"/>
                  </a:lnTo>
                  <a:lnTo>
                    <a:pt x="818" y="1679"/>
                  </a:lnTo>
                  <a:lnTo>
                    <a:pt x="818" y="1679"/>
                  </a:lnTo>
                  <a:lnTo>
                    <a:pt x="802" y="1673"/>
                  </a:lnTo>
                  <a:lnTo>
                    <a:pt x="802" y="1673"/>
                  </a:lnTo>
                  <a:lnTo>
                    <a:pt x="737" y="1654"/>
                  </a:lnTo>
                  <a:lnTo>
                    <a:pt x="705" y="1641"/>
                  </a:lnTo>
                  <a:lnTo>
                    <a:pt x="705" y="1641"/>
                  </a:lnTo>
                  <a:lnTo>
                    <a:pt x="673" y="1628"/>
                  </a:lnTo>
                  <a:lnTo>
                    <a:pt x="644" y="1614"/>
                  </a:lnTo>
                  <a:lnTo>
                    <a:pt x="644" y="1614"/>
                  </a:lnTo>
                  <a:lnTo>
                    <a:pt x="628" y="1606"/>
                  </a:lnTo>
                  <a:lnTo>
                    <a:pt x="612" y="1598"/>
                  </a:lnTo>
                  <a:lnTo>
                    <a:pt x="582" y="1582"/>
                  </a:lnTo>
                  <a:lnTo>
                    <a:pt x="582" y="1582"/>
                  </a:lnTo>
                  <a:lnTo>
                    <a:pt x="555" y="1563"/>
                  </a:lnTo>
                  <a:lnTo>
                    <a:pt x="542" y="1555"/>
                  </a:lnTo>
                  <a:lnTo>
                    <a:pt x="542" y="1555"/>
                  </a:lnTo>
                  <a:lnTo>
                    <a:pt x="526" y="1545"/>
                  </a:lnTo>
                  <a:lnTo>
                    <a:pt x="499" y="1523"/>
                  </a:lnTo>
                  <a:lnTo>
                    <a:pt x="475" y="1501"/>
                  </a:lnTo>
                  <a:lnTo>
                    <a:pt x="475" y="1501"/>
                  </a:lnTo>
                  <a:lnTo>
                    <a:pt x="461" y="1491"/>
                  </a:lnTo>
                  <a:lnTo>
                    <a:pt x="450" y="1480"/>
                  </a:lnTo>
                  <a:lnTo>
                    <a:pt x="450" y="1480"/>
                  </a:lnTo>
                  <a:lnTo>
                    <a:pt x="429" y="1456"/>
                  </a:lnTo>
                  <a:lnTo>
                    <a:pt x="429" y="1456"/>
                  </a:lnTo>
                  <a:lnTo>
                    <a:pt x="419" y="1442"/>
                  </a:lnTo>
                  <a:lnTo>
                    <a:pt x="408" y="1429"/>
                  </a:lnTo>
                  <a:lnTo>
                    <a:pt x="408" y="1429"/>
                  </a:lnTo>
                  <a:lnTo>
                    <a:pt x="389" y="1402"/>
                  </a:lnTo>
                  <a:lnTo>
                    <a:pt x="389" y="1402"/>
                  </a:lnTo>
                  <a:lnTo>
                    <a:pt x="381" y="1389"/>
                  </a:lnTo>
                  <a:lnTo>
                    <a:pt x="375" y="1381"/>
                  </a:lnTo>
                  <a:lnTo>
                    <a:pt x="373" y="1376"/>
                  </a:lnTo>
                  <a:lnTo>
                    <a:pt x="373" y="1376"/>
                  </a:lnTo>
                  <a:lnTo>
                    <a:pt x="367" y="1362"/>
                  </a:lnTo>
                  <a:lnTo>
                    <a:pt x="362" y="1346"/>
                  </a:lnTo>
                  <a:lnTo>
                    <a:pt x="360" y="1333"/>
                  </a:lnTo>
                  <a:lnTo>
                    <a:pt x="360" y="1333"/>
                  </a:lnTo>
                  <a:lnTo>
                    <a:pt x="357" y="1317"/>
                  </a:lnTo>
                  <a:lnTo>
                    <a:pt x="357" y="1317"/>
                  </a:lnTo>
                  <a:lnTo>
                    <a:pt x="357" y="1287"/>
                  </a:lnTo>
                  <a:lnTo>
                    <a:pt x="365" y="1258"/>
                  </a:lnTo>
                  <a:lnTo>
                    <a:pt x="365" y="1258"/>
                  </a:lnTo>
                  <a:lnTo>
                    <a:pt x="373" y="1231"/>
                  </a:lnTo>
                  <a:lnTo>
                    <a:pt x="373" y="1231"/>
                  </a:lnTo>
                  <a:lnTo>
                    <a:pt x="381" y="1217"/>
                  </a:lnTo>
                  <a:lnTo>
                    <a:pt x="381" y="1217"/>
                  </a:lnTo>
                  <a:lnTo>
                    <a:pt x="384" y="1209"/>
                  </a:lnTo>
                  <a:lnTo>
                    <a:pt x="384" y="1209"/>
                  </a:lnTo>
                  <a:lnTo>
                    <a:pt x="389" y="1204"/>
                  </a:lnTo>
                  <a:lnTo>
                    <a:pt x="408" y="1177"/>
                  </a:lnTo>
                  <a:lnTo>
                    <a:pt x="378" y="1164"/>
                  </a:lnTo>
                  <a:lnTo>
                    <a:pt x="378" y="1164"/>
                  </a:lnTo>
                  <a:lnTo>
                    <a:pt x="327" y="1134"/>
                  </a:lnTo>
                  <a:lnTo>
                    <a:pt x="327" y="1134"/>
                  </a:lnTo>
                  <a:lnTo>
                    <a:pt x="303" y="1121"/>
                  </a:lnTo>
                  <a:lnTo>
                    <a:pt x="279" y="1105"/>
                  </a:lnTo>
                  <a:lnTo>
                    <a:pt x="279" y="1105"/>
                  </a:lnTo>
                  <a:lnTo>
                    <a:pt x="231" y="1072"/>
                  </a:lnTo>
                  <a:lnTo>
                    <a:pt x="231" y="1072"/>
                  </a:lnTo>
                  <a:lnTo>
                    <a:pt x="207" y="1056"/>
                  </a:lnTo>
                  <a:lnTo>
                    <a:pt x="207" y="1056"/>
                  </a:lnTo>
                  <a:lnTo>
                    <a:pt x="185" y="1038"/>
                  </a:lnTo>
                  <a:lnTo>
                    <a:pt x="185" y="1038"/>
                  </a:lnTo>
                  <a:lnTo>
                    <a:pt x="145" y="1000"/>
                  </a:lnTo>
                  <a:lnTo>
                    <a:pt x="145" y="1000"/>
                  </a:lnTo>
                  <a:lnTo>
                    <a:pt x="126" y="979"/>
                  </a:lnTo>
                  <a:lnTo>
                    <a:pt x="126" y="979"/>
                  </a:lnTo>
                  <a:lnTo>
                    <a:pt x="110" y="957"/>
                  </a:lnTo>
                  <a:lnTo>
                    <a:pt x="102" y="946"/>
                  </a:lnTo>
                  <a:lnTo>
                    <a:pt x="97" y="936"/>
                  </a:lnTo>
                  <a:lnTo>
                    <a:pt x="97" y="936"/>
                  </a:lnTo>
                  <a:lnTo>
                    <a:pt x="83" y="912"/>
                  </a:lnTo>
                  <a:lnTo>
                    <a:pt x="83" y="912"/>
                  </a:lnTo>
                  <a:lnTo>
                    <a:pt x="80" y="898"/>
                  </a:lnTo>
                  <a:lnTo>
                    <a:pt x="80" y="898"/>
                  </a:lnTo>
                  <a:lnTo>
                    <a:pt x="75" y="887"/>
                  </a:lnTo>
                  <a:lnTo>
                    <a:pt x="70" y="874"/>
                  </a:lnTo>
                  <a:lnTo>
                    <a:pt x="70" y="869"/>
                  </a:lnTo>
                  <a:lnTo>
                    <a:pt x="67" y="861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7"/>
                  </a:lnTo>
                  <a:lnTo>
                    <a:pt x="64" y="844"/>
                  </a:lnTo>
                  <a:lnTo>
                    <a:pt x="64" y="842"/>
                  </a:lnTo>
                  <a:lnTo>
                    <a:pt x="64" y="834"/>
                  </a:lnTo>
                  <a:lnTo>
                    <a:pt x="62" y="820"/>
                  </a:lnTo>
                  <a:lnTo>
                    <a:pt x="62" y="815"/>
                  </a:lnTo>
                  <a:lnTo>
                    <a:pt x="62" y="815"/>
                  </a:lnTo>
                  <a:lnTo>
                    <a:pt x="62" y="807"/>
                  </a:lnTo>
                  <a:lnTo>
                    <a:pt x="62" y="807"/>
                  </a:lnTo>
                  <a:lnTo>
                    <a:pt x="59" y="780"/>
                  </a:lnTo>
                  <a:lnTo>
                    <a:pt x="62" y="753"/>
                  </a:lnTo>
                  <a:lnTo>
                    <a:pt x="67" y="727"/>
                  </a:lnTo>
                  <a:lnTo>
                    <a:pt x="67" y="727"/>
                  </a:lnTo>
                  <a:lnTo>
                    <a:pt x="75" y="703"/>
                  </a:lnTo>
                  <a:lnTo>
                    <a:pt x="75" y="703"/>
                  </a:lnTo>
                  <a:lnTo>
                    <a:pt x="86" y="678"/>
                  </a:lnTo>
                  <a:lnTo>
                    <a:pt x="91" y="668"/>
                  </a:lnTo>
                  <a:lnTo>
                    <a:pt x="91" y="668"/>
                  </a:lnTo>
                  <a:lnTo>
                    <a:pt x="99" y="657"/>
                  </a:lnTo>
                  <a:lnTo>
                    <a:pt x="105" y="649"/>
                  </a:lnTo>
                  <a:lnTo>
                    <a:pt x="105" y="649"/>
                  </a:lnTo>
                  <a:lnTo>
                    <a:pt x="110" y="644"/>
                  </a:lnTo>
                  <a:lnTo>
                    <a:pt x="115" y="638"/>
                  </a:lnTo>
                  <a:lnTo>
                    <a:pt x="123" y="627"/>
                  </a:lnTo>
                  <a:lnTo>
                    <a:pt x="123" y="627"/>
                  </a:lnTo>
                  <a:lnTo>
                    <a:pt x="132" y="619"/>
                  </a:lnTo>
                  <a:lnTo>
                    <a:pt x="142" y="611"/>
                  </a:lnTo>
                  <a:lnTo>
                    <a:pt x="153" y="603"/>
                  </a:lnTo>
                  <a:lnTo>
                    <a:pt x="153" y="603"/>
                  </a:lnTo>
                  <a:lnTo>
                    <a:pt x="174" y="590"/>
                  </a:lnTo>
                  <a:lnTo>
                    <a:pt x="174" y="590"/>
                  </a:lnTo>
                  <a:lnTo>
                    <a:pt x="198" y="576"/>
                  </a:lnTo>
                  <a:lnTo>
                    <a:pt x="225" y="566"/>
                  </a:lnTo>
                  <a:lnTo>
                    <a:pt x="225" y="566"/>
                  </a:lnTo>
                  <a:lnTo>
                    <a:pt x="250" y="558"/>
                  </a:lnTo>
                  <a:lnTo>
                    <a:pt x="276" y="550"/>
                  </a:lnTo>
                  <a:lnTo>
                    <a:pt x="282" y="547"/>
                  </a:lnTo>
                  <a:lnTo>
                    <a:pt x="284" y="544"/>
                  </a:lnTo>
                  <a:lnTo>
                    <a:pt x="287" y="544"/>
                  </a:lnTo>
                  <a:lnTo>
                    <a:pt x="308" y="531"/>
                  </a:lnTo>
                  <a:lnTo>
                    <a:pt x="300" y="507"/>
                  </a:lnTo>
                  <a:lnTo>
                    <a:pt x="300" y="507"/>
                  </a:lnTo>
                  <a:lnTo>
                    <a:pt x="295" y="491"/>
                  </a:lnTo>
                  <a:lnTo>
                    <a:pt x="290" y="477"/>
                  </a:lnTo>
                  <a:lnTo>
                    <a:pt x="290" y="477"/>
                  </a:lnTo>
                  <a:lnTo>
                    <a:pt x="290" y="461"/>
                  </a:lnTo>
                  <a:lnTo>
                    <a:pt x="290" y="461"/>
                  </a:lnTo>
                  <a:lnTo>
                    <a:pt x="290" y="453"/>
                  </a:lnTo>
                  <a:lnTo>
                    <a:pt x="290" y="445"/>
                  </a:lnTo>
                  <a:lnTo>
                    <a:pt x="290" y="373"/>
                  </a:lnTo>
                  <a:lnTo>
                    <a:pt x="287" y="373"/>
                  </a:lnTo>
                  <a:lnTo>
                    <a:pt x="290" y="373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70"/>
                  </a:lnTo>
                  <a:lnTo>
                    <a:pt x="290" y="351"/>
                  </a:lnTo>
                  <a:lnTo>
                    <a:pt x="292" y="330"/>
                  </a:lnTo>
                  <a:lnTo>
                    <a:pt x="298" y="311"/>
                  </a:lnTo>
                  <a:lnTo>
                    <a:pt x="303" y="289"/>
                  </a:lnTo>
                  <a:lnTo>
                    <a:pt x="303" y="289"/>
                  </a:lnTo>
                  <a:lnTo>
                    <a:pt x="314" y="271"/>
                  </a:lnTo>
                  <a:lnTo>
                    <a:pt x="325" y="255"/>
                  </a:lnTo>
                  <a:lnTo>
                    <a:pt x="338" y="236"/>
                  </a:lnTo>
                  <a:lnTo>
                    <a:pt x="351" y="220"/>
                  </a:lnTo>
                  <a:lnTo>
                    <a:pt x="351" y="220"/>
                  </a:lnTo>
                  <a:lnTo>
                    <a:pt x="384" y="190"/>
                  </a:lnTo>
                  <a:lnTo>
                    <a:pt x="421" y="164"/>
                  </a:lnTo>
                  <a:lnTo>
                    <a:pt x="421" y="164"/>
                  </a:lnTo>
                  <a:lnTo>
                    <a:pt x="459" y="139"/>
                  </a:lnTo>
                  <a:lnTo>
                    <a:pt x="502" y="120"/>
                  </a:lnTo>
                  <a:lnTo>
                    <a:pt x="502" y="120"/>
                  </a:lnTo>
                  <a:lnTo>
                    <a:pt x="544" y="105"/>
                  </a:lnTo>
                  <a:lnTo>
                    <a:pt x="587" y="91"/>
                  </a:lnTo>
                  <a:lnTo>
                    <a:pt x="633" y="80"/>
                  </a:lnTo>
                  <a:lnTo>
                    <a:pt x="678" y="72"/>
                  </a:lnTo>
                  <a:lnTo>
                    <a:pt x="678" y="72"/>
                  </a:lnTo>
                  <a:lnTo>
                    <a:pt x="724" y="67"/>
                  </a:lnTo>
                  <a:lnTo>
                    <a:pt x="772" y="64"/>
                  </a:lnTo>
                  <a:lnTo>
                    <a:pt x="794" y="64"/>
                  </a:lnTo>
                  <a:lnTo>
                    <a:pt x="818" y="64"/>
                  </a:lnTo>
                  <a:lnTo>
                    <a:pt x="842" y="64"/>
                  </a:lnTo>
                  <a:lnTo>
                    <a:pt x="842" y="64"/>
                  </a:lnTo>
                  <a:lnTo>
                    <a:pt x="866" y="67"/>
                  </a:lnTo>
                  <a:lnTo>
                    <a:pt x="866" y="67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957" y="77"/>
                  </a:lnTo>
                  <a:lnTo>
                    <a:pt x="982" y="83"/>
                  </a:lnTo>
                  <a:lnTo>
                    <a:pt x="1006" y="88"/>
                  </a:lnTo>
                  <a:lnTo>
                    <a:pt x="1006" y="88"/>
                  </a:lnTo>
                  <a:lnTo>
                    <a:pt x="1051" y="99"/>
                  </a:lnTo>
                  <a:lnTo>
                    <a:pt x="1051" y="99"/>
                  </a:lnTo>
                  <a:lnTo>
                    <a:pt x="1097" y="110"/>
                  </a:lnTo>
                  <a:lnTo>
                    <a:pt x="1140" y="126"/>
                  </a:lnTo>
                  <a:lnTo>
                    <a:pt x="1140" y="126"/>
                  </a:lnTo>
                  <a:lnTo>
                    <a:pt x="1185" y="142"/>
                  </a:lnTo>
                  <a:lnTo>
                    <a:pt x="1185" y="142"/>
                  </a:lnTo>
                  <a:lnTo>
                    <a:pt x="1228" y="161"/>
                  </a:lnTo>
                  <a:lnTo>
                    <a:pt x="1271" y="180"/>
                  </a:lnTo>
                  <a:lnTo>
                    <a:pt x="1271" y="180"/>
                  </a:lnTo>
                  <a:lnTo>
                    <a:pt x="1311" y="201"/>
                  </a:lnTo>
                  <a:lnTo>
                    <a:pt x="1311" y="201"/>
                  </a:lnTo>
                  <a:lnTo>
                    <a:pt x="1352" y="225"/>
                  </a:lnTo>
                  <a:lnTo>
                    <a:pt x="1352" y="225"/>
                  </a:lnTo>
                  <a:lnTo>
                    <a:pt x="1392" y="252"/>
                  </a:lnTo>
                  <a:lnTo>
                    <a:pt x="1392" y="252"/>
                  </a:lnTo>
                  <a:lnTo>
                    <a:pt x="1429" y="279"/>
                  </a:lnTo>
                  <a:lnTo>
                    <a:pt x="1464" y="308"/>
                  </a:lnTo>
                  <a:lnTo>
                    <a:pt x="1464" y="308"/>
                  </a:lnTo>
                  <a:lnTo>
                    <a:pt x="1483" y="324"/>
                  </a:lnTo>
                  <a:lnTo>
                    <a:pt x="1499" y="340"/>
                  </a:lnTo>
                  <a:lnTo>
                    <a:pt x="1507" y="348"/>
                  </a:lnTo>
                  <a:lnTo>
                    <a:pt x="1512" y="357"/>
                  </a:lnTo>
                  <a:lnTo>
                    <a:pt x="1529" y="375"/>
                  </a:lnTo>
                  <a:lnTo>
                    <a:pt x="1539" y="389"/>
                  </a:lnTo>
                  <a:lnTo>
                    <a:pt x="1558" y="386"/>
                  </a:lnTo>
                  <a:lnTo>
                    <a:pt x="1558" y="386"/>
                  </a:lnTo>
                  <a:lnTo>
                    <a:pt x="1644" y="375"/>
                  </a:lnTo>
                  <a:lnTo>
                    <a:pt x="1644" y="375"/>
                  </a:lnTo>
                  <a:lnTo>
                    <a:pt x="1684" y="373"/>
                  </a:lnTo>
                  <a:lnTo>
                    <a:pt x="1684" y="373"/>
                  </a:lnTo>
                  <a:lnTo>
                    <a:pt x="1727" y="373"/>
                  </a:lnTo>
                  <a:lnTo>
                    <a:pt x="1727" y="373"/>
                  </a:lnTo>
                  <a:lnTo>
                    <a:pt x="1770" y="373"/>
                  </a:lnTo>
                  <a:lnTo>
                    <a:pt x="1813" y="375"/>
                  </a:lnTo>
                  <a:lnTo>
                    <a:pt x="1813" y="375"/>
                  </a:lnTo>
                  <a:lnTo>
                    <a:pt x="1856" y="378"/>
                  </a:lnTo>
                  <a:lnTo>
                    <a:pt x="1898" y="383"/>
                  </a:lnTo>
                  <a:lnTo>
                    <a:pt x="1898" y="383"/>
                  </a:lnTo>
                  <a:lnTo>
                    <a:pt x="1939" y="391"/>
                  </a:lnTo>
                  <a:lnTo>
                    <a:pt x="1960" y="397"/>
                  </a:lnTo>
                  <a:lnTo>
                    <a:pt x="1960" y="397"/>
                  </a:lnTo>
                  <a:lnTo>
                    <a:pt x="1982" y="399"/>
                  </a:lnTo>
                  <a:lnTo>
                    <a:pt x="2003" y="405"/>
                  </a:lnTo>
                  <a:lnTo>
                    <a:pt x="2003" y="405"/>
                  </a:lnTo>
                  <a:lnTo>
                    <a:pt x="2022" y="410"/>
                  </a:lnTo>
                  <a:lnTo>
                    <a:pt x="2062" y="423"/>
                  </a:lnTo>
                  <a:lnTo>
                    <a:pt x="2062" y="423"/>
                  </a:lnTo>
                  <a:lnTo>
                    <a:pt x="2102" y="437"/>
                  </a:lnTo>
                  <a:lnTo>
                    <a:pt x="2102" y="437"/>
                  </a:lnTo>
                  <a:lnTo>
                    <a:pt x="2124" y="445"/>
                  </a:lnTo>
                  <a:lnTo>
                    <a:pt x="2143" y="453"/>
                  </a:lnTo>
                  <a:lnTo>
                    <a:pt x="2161" y="461"/>
                  </a:lnTo>
                  <a:lnTo>
                    <a:pt x="2161" y="461"/>
                  </a:lnTo>
                  <a:lnTo>
                    <a:pt x="2183" y="472"/>
                  </a:lnTo>
                  <a:lnTo>
                    <a:pt x="2220" y="491"/>
                  </a:lnTo>
                  <a:lnTo>
                    <a:pt x="2231" y="493"/>
                  </a:lnTo>
                  <a:lnTo>
                    <a:pt x="2239" y="499"/>
                  </a:lnTo>
                  <a:lnTo>
                    <a:pt x="2258" y="509"/>
                  </a:lnTo>
                  <a:lnTo>
                    <a:pt x="2258" y="509"/>
                  </a:lnTo>
                  <a:lnTo>
                    <a:pt x="2296" y="531"/>
                  </a:lnTo>
                  <a:lnTo>
                    <a:pt x="2333" y="552"/>
                  </a:lnTo>
                  <a:lnTo>
                    <a:pt x="2333" y="552"/>
                  </a:lnTo>
                  <a:lnTo>
                    <a:pt x="2371" y="576"/>
                  </a:lnTo>
                  <a:lnTo>
                    <a:pt x="2371" y="576"/>
                  </a:lnTo>
                  <a:lnTo>
                    <a:pt x="2405" y="600"/>
                  </a:lnTo>
                  <a:lnTo>
                    <a:pt x="2421" y="611"/>
                  </a:lnTo>
                  <a:lnTo>
                    <a:pt x="2440" y="625"/>
                  </a:lnTo>
                  <a:lnTo>
                    <a:pt x="2440" y="625"/>
                  </a:lnTo>
                  <a:lnTo>
                    <a:pt x="2472" y="651"/>
                  </a:lnTo>
                  <a:lnTo>
                    <a:pt x="2472" y="651"/>
                  </a:lnTo>
                  <a:lnTo>
                    <a:pt x="2505" y="681"/>
                  </a:lnTo>
                  <a:lnTo>
                    <a:pt x="2505" y="681"/>
                  </a:lnTo>
                  <a:lnTo>
                    <a:pt x="2534" y="710"/>
                  </a:lnTo>
                  <a:lnTo>
                    <a:pt x="2534" y="710"/>
                  </a:lnTo>
                  <a:lnTo>
                    <a:pt x="2561" y="743"/>
                  </a:lnTo>
                  <a:lnTo>
                    <a:pt x="2574" y="759"/>
                  </a:lnTo>
                  <a:lnTo>
                    <a:pt x="2574" y="759"/>
                  </a:lnTo>
                  <a:lnTo>
                    <a:pt x="2585" y="778"/>
                  </a:lnTo>
                  <a:lnTo>
                    <a:pt x="2585" y="778"/>
                  </a:lnTo>
                  <a:lnTo>
                    <a:pt x="2596" y="794"/>
                  </a:lnTo>
                  <a:lnTo>
                    <a:pt x="2607" y="812"/>
                  </a:lnTo>
                  <a:lnTo>
                    <a:pt x="2607" y="812"/>
                  </a:lnTo>
                  <a:lnTo>
                    <a:pt x="2612" y="820"/>
                  </a:lnTo>
                  <a:lnTo>
                    <a:pt x="2617" y="831"/>
                  </a:lnTo>
                  <a:lnTo>
                    <a:pt x="2625" y="850"/>
                  </a:lnTo>
                  <a:lnTo>
                    <a:pt x="2633" y="869"/>
                  </a:lnTo>
                  <a:lnTo>
                    <a:pt x="2639" y="879"/>
                  </a:lnTo>
                  <a:lnTo>
                    <a:pt x="2639" y="879"/>
                  </a:lnTo>
                  <a:lnTo>
                    <a:pt x="2641" y="887"/>
                  </a:lnTo>
                  <a:lnTo>
                    <a:pt x="2647" y="909"/>
                  </a:lnTo>
                  <a:lnTo>
                    <a:pt x="2647" y="909"/>
                  </a:lnTo>
                  <a:lnTo>
                    <a:pt x="2652" y="928"/>
                  </a:lnTo>
                  <a:lnTo>
                    <a:pt x="2655" y="938"/>
                  </a:lnTo>
                  <a:lnTo>
                    <a:pt x="2657" y="949"/>
                  </a:lnTo>
                  <a:lnTo>
                    <a:pt x="2660" y="968"/>
                  </a:lnTo>
                  <a:lnTo>
                    <a:pt x="2666" y="987"/>
                  </a:lnTo>
                  <a:lnTo>
                    <a:pt x="2679" y="990"/>
                  </a:lnTo>
                  <a:lnTo>
                    <a:pt x="2679" y="990"/>
                  </a:lnTo>
                  <a:lnTo>
                    <a:pt x="2722" y="997"/>
                  </a:lnTo>
                  <a:lnTo>
                    <a:pt x="2762" y="1005"/>
                  </a:lnTo>
                  <a:lnTo>
                    <a:pt x="2762" y="1005"/>
                  </a:lnTo>
                  <a:lnTo>
                    <a:pt x="2802" y="1019"/>
                  </a:lnTo>
                  <a:lnTo>
                    <a:pt x="2840" y="1032"/>
                  </a:lnTo>
                  <a:lnTo>
                    <a:pt x="2840" y="1032"/>
                  </a:lnTo>
                  <a:lnTo>
                    <a:pt x="2880" y="1046"/>
                  </a:lnTo>
                  <a:lnTo>
                    <a:pt x="2918" y="1065"/>
                  </a:lnTo>
                  <a:lnTo>
                    <a:pt x="2918" y="1065"/>
                  </a:lnTo>
                  <a:lnTo>
                    <a:pt x="2953" y="1083"/>
                  </a:lnTo>
                  <a:lnTo>
                    <a:pt x="2990" y="1102"/>
                  </a:lnTo>
                  <a:lnTo>
                    <a:pt x="2990" y="1102"/>
                  </a:lnTo>
                  <a:lnTo>
                    <a:pt x="3022" y="1126"/>
                  </a:lnTo>
                  <a:lnTo>
                    <a:pt x="3057" y="1150"/>
                  </a:lnTo>
                  <a:lnTo>
                    <a:pt x="3087" y="1180"/>
                  </a:lnTo>
                  <a:lnTo>
                    <a:pt x="3113" y="1209"/>
                  </a:lnTo>
                  <a:lnTo>
                    <a:pt x="3113" y="1209"/>
                  </a:lnTo>
                  <a:lnTo>
                    <a:pt x="3137" y="1242"/>
                  </a:lnTo>
                  <a:lnTo>
                    <a:pt x="3159" y="1276"/>
                  </a:lnTo>
                  <a:lnTo>
                    <a:pt x="3159" y="1276"/>
                  </a:lnTo>
                  <a:lnTo>
                    <a:pt x="3175" y="1311"/>
                  </a:lnTo>
                  <a:lnTo>
                    <a:pt x="3175" y="1311"/>
                  </a:lnTo>
                  <a:lnTo>
                    <a:pt x="3180" y="1333"/>
                  </a:lnTo>
                  <a:lnTo>
                    <a:pt x="3180" y="1333"/>
                  </a:lnTo>
                  <a:lnTo>
                    <a:pt x="3180" y="1341"/>
                  </a:lnTo>
                  <a:lnTo>
                    <a:pt x="3183" y="1349"/>
                  </a:lnTo>
                  <a:lnTo>
                    <a:pt x="3183" y="1349"/>
                  </a:lnTo>
                  <a:lnTo>
                    <a:pt x="3183" y="1359"/>
                  </a:lnTo>
                  <a:lnTo>
                    <a:pt x="3183" y="1365"/>
                  </a:lnTo>
                  <a:lnTo>
                    <a:pt x="3183" y="1370"/>
                  </a:lnTo>
                  <a:lnTo>
                    <a:pt x="3183" y="1392"/>
                  </a:lnTo>
                  <a:lnTo>
                    <a:pt x="3186" y="1435"/>
                  </a:lnTo>
                  <a:lnTo>
                    <a:pt x="3186" y="1435"/>
                  </a:lnTo>
                  <a:lnTo>
                    <a:pt x="3186" y="1456"/>
                  </a:lnTo>
                  <a:lnTo>
                    <a:pt x="3183" y="1475"/>
                  </a:lnTo>
                  <a:lnTo>
                    <a:pt x="3183" y="1475"/>
                  </a:lnTo>
                  <a:lnTo>
                    <a:pt x="3180" y="1494"/>
                  </a:lnTo>
                  <a:lnTo>
                    <a:pt x="3175" y="1512"/>
                  </a:lnTo>
                  <a:lnTo>
                    <a:pt x="3175" y="1512"/>
                  </a:lnTo>
                  <a:lnTo>
                    <a:pt x="3167" y="1531"/>
                  </a:lnTo>
                  <a:lnTo>
                    <a:pt x="3159" y="1550"/>
                  </a:lnTo>
                  <a:lnTo>
                    <a:pt x="3159" y="1550"/>
                  </a:lnTo>
                  <a:lnTo>
                    <a:pt x="3137" y="1585"/>
                  </a:lnTo>
                  <a:lnTo>
                    <a:pt x="3137" y="1585"/>
                  </a:lnTo>
                  <a:lnTo>
                    <a:pt x="3111" y="1617"/>
                  </a:lnTo>
                  <a:lnTo>
                    <a:pt x="3081" y="1644"/>
                  </a:lnTo>
                  <a:lnTo>
                    <a:pt x="3081" y="1644"/>
                  </a:lnTo>
                  <a:lnTo>
                    <a:pt x="3049" y="1670"/>
                  </a:lnTo>
                  <a:lnTo>
                    <a:pt x="3014" y="1692"/>
                  </a:lnTo>
                  <a:lnTo>
                    <a:pt x="3014" y="1692"/>
                  </a:lnTo>
                  <a:lnTo>
                    <a:pt x="2979" y="1711"/>
                  </a:lnTo>
                  <a:lnTo>
                    <a:pt x="2939" y="1729"/>
                  </a:lnTo>
                  <a:lnTo>
                    <a:pt x="2939" y="1729"/>
                  </a:lnTo>
                  <a:lnTo>
                    <a:pt x="2901" y="1743"/>
                  </a:lnTo>
                  <a:lnTo>
                    <a:pt x="2861" y="1754"/>
                  </a:lnTo>
                  <a:lnTo>
                    <a:pt x="2818" y="1762"/>
                  </a:lnTo>
                  <a:lnTo>
                    <a:pt x="2778" y="1767"/>
                  </a:lnTo>
                  <a:lnTo>
                    <a:pt x="2770" y="1767"/>
                  </a:lnTo>
                  <a:lnTo>
                    <a:pt x="2770" y="1775"/>
                  </a:lnTo>
                  <a:lnTo>
                    <a:pt x="2770" y="1829"/>
                  </a:lnTo>
                  <a:lnTo>
                    <a:pt x="2770" y="1829"/>
                  </a:lnTo>
                  <a:lnTo>
                    <a:pt x="2770" y="1856"/>
                  </a:lnTo>
                  <a:lnTo>
                    <a:pt x="2770" y="1869"/>
                  </a:lnTo>
                  <a:lnTo>
                    <a:pt x="2770" y="1874"/>
                  </a:lnTo>
                  <a:lnTo>
                    <a:pt x="2770" y="1880"/>
                  </a:lnTo>
                  <a:lnTo>
                    <a:pt x="2767" y="1893"/>
                  </a:lnTo>
                  <a:lnTo>
                    <a:pt x="2767" y="1893"/>
                  </a:lnTo>
                  <a:lnTo>
                    <a:pt x="2765" y="1906"/>
                  </a:lnTo>
                  <a:lnTo>
                    <a:pt x="2765" y="1906"/>
                  </a:lnTo>
                  <a:lnTo>
                    <a:pt x="2757" y="1931"/>
                  </a:lnTo>
                  <a:lnTo>
                    <a:pt x="2757" y="1931"/>
                  </a:lnTo>
                  <a:lnTo>
                    <a:pt x="2751" y="1944"/>
                  </a:lnTo>
                  <a:lnTo>
                    <a:pt x="2751" y="1944"/>
                  </a:lnTo>
                  <a:lnTo>
                    <a:pt x="2746" y="1955"/>
                  </a:lnTo>
                  <a:lnTo>
                    <a:pt x="2746" y="1955"/>
                  </a:lnTo>
                  <a:lnTo>
                    <a:pt x="2735" y="1979"/>
                  </a:lnTo>
                  <a:lnTo>
                    <a:pt x="2735" y="1979"/>
                  </a:lnTo>
                  <a:lnTo>
                    <a:pt x="2727" y="1990"/>
                  </a:lnTo>
                  <a:lnTo>
                    <a:pt x="2719" y="2000"/>
                  </a:lnTo>
                  <a:lnTo>
                    <a:pt x="2714" y="2006"/>
                  </a:lnTo>
                  <a:lnTo>
                    <a:pt x="2711" y="2009"/>
                  </a:lnTo>
                  <a:lnTo>
                    <a:pt x="2700" y="2019"/>
                  </a:lnTo>
                  <a:lnTo>
                    <a:pt x="2700" y="2019"/>
                  </a:lnTo>
                  <a:lnTo>
                    <a:pt x="2682" y="2038"/>
                  </a:lnTo>
                  <a:lnTo>
                    <a:pt x="2682" y="2038"/>
                  </a:lnTo>
                  <a:lnTo>
                    <a:pt x="2660" y="2054"/>
                  </a:lnTo>
                  <a:lnTo>
                    <a:pt x="2649" y="2062"/>
                  </a:lnTo>
                  <a:lnTo>
                    <a:pt x="2639" y="2070"/>
                  </a:lnTo>
                  <a:lnTo>
                    <a:pt x="2639" y="2070"/>
                  </a:lnTo>
                  <a:lnTo>
                    <a:pt x="2617" y="2084"/>
                  </a:lnTo>
                  <a:lnTo>
                    <a:pt x="2617" y="2084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569" y="2108"/>
                  </a:lnTo>
                  <a:lnTo>
                    <a:pt x="2569" y="2108"/>
                  </a:lnTo>
                  <a:lnTo>
                    <a:pt x="2593" y="2097"/>
                  </a:lnTo>
                  <a:lnTo>
                    <a:pt x="2593" y="2097"/>
                  </a:lnTo>
                  <a:lnTo>
                    <a:pt x="2617" y="2086"/>
                  </a:lnTo>
                  <a:lnTo>
                    <a:pt x="2617" y="2086"/>
                  </a:lnTo>
                  <a:lnTo>
                    <a:pt x="2641" y="2073"/>
                  </a:lnTo>
                  <a:lnTo>
                    <a:pt x="2652" y="2065"/>
                  </a:lnTo>
                  <a:lnTo>
                    <a:pt x="2663" y="2057"/>
                  </a:lnTo>
                  <a:lnTo>
                    <a:pt x="2663" y="2057"/>
                  </a:lnTo>
                  <a:lnTo>
                    <a:pt x="2684" y="2040"/>
                  </a:lnTo>
                  <a:lnTo>
                    <a:pt x="2684" y="2040"/>
                  </a:lnTo>
                  <a:lnTo>
                    <a:pt x="2706" y="2025"/>
                  </a:lnTo>
                  <a:lnTo>
                    <a:pt x="2714" y="2014"/>
                  </a:lnTo>
                  <a:lnTo>
                    <a:pt x="2719" y="2009"/>
                  </a:lnTo>
                  <a:lnTo>
                    <a:pt x="2724" y="2003"/>
                  </a:lnTo>
                  <a:lnTo>
                    <a:pt x="2732" y="1992"/>
                  </a:lnTo>
                  <a:lnTo>
                    <a:pt x="2732" y="1992"/>
                  </a:lnTo>
                  <a:lnTo>
                    <a:pt x="2741" y="1981"/>
                  </a:lnTo>
                  <a:lnTo>
                    <a:pt x="2741" y="1981"/>
                  </a:lnTo>
                  <a:lnTo>
                    <a:pt x="2754" y="1960"/>
                  </a:lnTo>
                  <a:lnTo>
                    <a:pt x="2754" y="1960"/>
                  </a:lnTo>
                  <a:lnTo>
                    <a:pt x="2762" y="1947"/>
                  </a:lnTo>
                  <a:lnTo>
                    <a:pt x="2762" y="1947"/>
                  </a:lnTo>
                  <a:lnTo>
                    <a:pt x="2767" y="1936"/>
                  </a:lnTo>
                  <a:lnTo>
                    <a:pt x="2767" y="1936"/>
                  </a:lnTo>
                  <a:lnTo>
                    <a:pt x="2776" y="1909"/>
                  </a:lnTo>
                  <a:lnTo>
                    <a:pt x="2776" y="1909"/>
                  </a:lnTo>
                  <a:lnTo>
                    <a:pt x="2778" y="1896"/>
                  </a:lnTo>
                  <a:lnTo>
                    <a:pt x="2781" y="1882"/>
                  </a:lnTo>
                  <a:lnTo>
                    <a:pt x="2781" y="1874"/>
                  </a:lnTo>
                  <a:lnTo>
                    <a:pt x="2783" y="1869"/>
                  </a:lnTo>
                  <a:lnTo>
                    <a:pt x="2783" y="1856"/>
                  </a:lnTo>
                  <a:lnTo>
                    <a:pt x="2783" y="1856"/>
                  </a:lnTo>
                  <a:lnTo>
                    <a:pt x="2783" y="1829"/>
                  </a:lnTo>
                  <a:lnTo>
                    <a:pt x="2786" y="1783"/>
                  </a:lnTo>
                  <a:lnTo>
                    <a:pt x="2786" y="1783"/>
                  </a:lnTo>
                  <a:lnTo>
                    <a:pt x="2826" y="1778"/>
                  </a:lnTo>
                  <a:lnTo>
                    <a:pt x="2866" y="1770"/>
                  </a:lnTo>
                  <a:lnTo>
                    <a:pt x="2907" y="1759"/>
                  </a:lnTo>
                  <a:lnTo>
                    <a:pt x="2947" y="1748"/>
                  </a:lnTo>
                  <a:lnTo>
                    <a:pt x="2947" y="1748"/>
                  </a:lnTo>
                  <a:lnTo>
                    <a:pt x="2987" y="1732"/>
                  </a:lnTo>
                  <a:lnTo>
                    <a:pt x="3028" y="1713"/>
                  </a:lnTo>
                  <a:lnTo>
                    <a:pt x="3028" y="1713"/>
                  </a:lnTo>
                  <a:lnTo>
                    <a:pt x="3062" y="1689"/>
                  </a:lnTo>
                  <a:lnTo>
                    <a:pt x="3097" y="1663"/>
                  </a:lnTo>
                  <a:lnTo>
                    <a:pt x="3097" y="1663"/>
                  </a:lnTo>
                  <a:lnTo>
                    <a:pt x="3132" y="1633"/>
                  </a:lnTo>
                  <a:lnTo>
                    <a:pt x="3159" y="1601"/>
                  </a:lnTo>
                  <a:lnTo>
                    <a:pt x="3159" y="1601"/>
                  </a:lnTo>
                  <a:lnTo>
                    <a:pt x="3172" y="1582"/>
                  </a:lnTo>
                  <a:lnTo>
                    <a:pt x="3183" y="1563"/>
                  </a:lnTo>
                  <a:lnTo>
                    <a:pt x="3183" y="1563"/>
                  </a:lnTo>
                  <a:lnTo>
                    <a:pt x="3194" y="1545"/>
                  </a:lnTo>
                  <a:lnTo>
                    <a:pt x="3202" y="1523"/>
                  </a:lnTo>
                  <a:lnTo>
                    <a:pt x="3202" y="1523"/>
                  </a:lnTo>
                  <a:lnTo>
                    <a:pt x="3210" y="1501"/>
                  </a:lnTo>
                  <a:lnTo>
                    <a:pt x="3212" y="1477"/>
                  </a:lnTo>
                  <a:lnTo>
                    <a:pt x="3212" y="1477"/>
                  </a:lnTo>
                  <a:lnTo>
                    <a:pt x="3215" y="1456"/>
                  </a:lnTo>
                  <a:lnTo>
                    <a:pt x="3215" y="1435"/>
                  </a:lnTo>
                  <a:lnTo>
                    <a:pt x="3218" y="1392"/>
                  </a:lnTo>
                  <a:lnTo>
                    <a:pt x="3218" y="1370"/>
                  </a:lnTo>
                  <a:lnTo>
                    <a:pt x="3218" y="1365"/>
                  </a:lnTo>
                  <a:lnTo>
                    <a:pt x="3218" y="1359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55173" y="2322272"/>
            <a:ext cx="6105226" cy="4464209"/>
            <a:chOff x="3055173" y="2322272"/>
            <a:chExt cx="6105226" cy="4464209"/>
          </a:xfrm>
        </p:grpSpPr>
        <p:sp>
          <p:nvSpPr>
            <p:cNvPr id="67" name="Rectangle 66"/>
            <p:cNvSpPr/>
            <p:nvPr/>
          </p:nvSpPr>
          <p:spPr>
            <a:xfrm>
              <a:off x="3055173" y="5599039"/>
              <a:ext cx="3361231" cy="118744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u="sng" dirty="0" smtClean="0">
                  <a:solidFill>
                    <a:schemeClr val="tx1"/>
                  </a:solidFill>
                </a:rPr>
                <a:t>Oracle Logic Example (PCRF pseudo-code)</a:t>
              </a:r>
              <a:endParaRPr lang="en-US" sz="1400" dirty="0" smtClean="0">
                <a:solidFill>
                  <a:schemeClr val="tx1"/>
                </a:solidFill>
              </a:endParaRPr>
            </a:p>
            <a:p>
              <a:r>
                <a:rPr lang="en-US" sz="1400" dirty="0" smtClean="0">
                  <a:solidFill>
                    <a:schemeClr val="tx1"/>
                  </a:solidFill>
                </a:rPr>
                <a:t>If (predict(User, X, eMBS)):</a:t>
              </a:r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    </a:t>
              </a:r>
              <a:r>
                <a:rPr lang="en-US" sz="1400" dirty="0" smtClean="0">
                  <a:solidFill>
                    <a:schemeClr val="tx1"/>
                  </a:solidFill>
                </a:rPr>
                <a:t> switch2eMBS(User)</a:t>
              </a:r>
            </a:p>
            <a:p>
              <a:endParaRPr lang="en-US" sz="1400" dirty="0" smtClean="0">
                <a:solidFill>
                  <a:schemeClr val="tx1"/>
                </a:solidFill>
              </a:endParaRPr>
            </a:p>
            <a:p>
              <a:r>
                <a:rPr lang="en-US" sz="1000" dirty="0" smtClean="0">
                  <a:solidFill>
                    <a:srgbClr val="000000"/>
                  </a:solidFill>
                </a:rPr>
                <a:t>Where X = (Mobility </a:t>
              </a:r>
              <a:r>
                <a:rPr lang="en-US" sz="1000" dirty="0">
                  <a:solidFill>
                    <a:srgbClr val="000000"/>
                  </a:solidFill>
                </a:rPr>
                <a:t>patterns,  </a:t>
              </a:r>
              <a:r>
                <a:rPr lang="en-US" sz="1000" dirty="0" smtClean="0">
                  <a:solidFill>
                    <a:srgbClr val="000000"/>
                  </a:solidFill>
                </a:rPr>
                <a:t>cell </a:t>
              </a:r>
              <a:r>
                <a:rPr lang="en-US" sz="1000" dirty="0">
                  <a:solidFill>
                    <a:srgbClr val="000000"/>
                  </a:solidFill>
                </a:rPr>
                <a:t>size</a:t>
              </a:r>
              <a:r>
                <a:rPr lang="en-US" sz="1000" dirty="0" smtClean="0">
                  <a:solidFill>
                    <a:srgbClr val="000000"/>
                  </a:solidFill>
                </a:rPr>
                <a:t>, data </a:t>
              </a:r>
              <a:r>
                <a:rPr lang="en-US" sz="1000" dirty="0">
                  <a:solidFill>
                    <a:srgbClr val="000000"/>
                  </a:solidFill>
                </a:rPr>
                <a:t>plan, </a:t>
              </a:r>
              <a:endParaRPr lang="en-US" sz="1000" dirty="0" smtClean="0">
                <a:solidFill>
                  <a:srgbClr val="000000"/>
                </a:solidFill>
              </a:endParaRPr>
            </a:p>
            <a:p>
              <a:r>
                <a:rPr lang="en-US" sz="1000" dirty="0" smtClean="0">
                  <a:solidFill>
                    <a:srgbClr val="000000"/>
                  </a:solidFill>
                </a:rPr>
                <a:t>                     weighted </a:t>
              </a:r>
              <a:r>
                <a:rPr lang="en-US" sz="1000" dirty="0">
                  <a:solidFill>
                    <a:srgbClr val="000000"/>
                  </a:solidFill>
                </a:rPr>
                <a:t>popularity of content, # of channels, </a:t>
              </a:r>
              <a:r>
                <a:rPr lang="en-US" sz="1000" dirty="0" smtClean="0">
                  <a:solidFill>
                    <a:srgbClr val="000000"/>
                  </a:solidFill>
                </a:rPr>
                <a:t>…)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6757838" y="2322272"/>
              <a:ext cx="2402561" cy="4464209"/>
              <a:chOff x="6757838" y="2322272"/>
              <a:chExt cx="2402561" cy="4464209"/>
            </a:xfrm>
          </p:grpSpPr>
          <p:grpSp>
            <p:nvGrpSpPr>
              <p:cNvPr id="43" name="Group 42"/>
              <p:cNvGrpSpPr/>
              <p:nvPr/>
            </p:nvGrpSpPr>
            <p:grpSpPr bwMode="gray">
              <a:xfrm>
                <a:off x="7459081" y="2322272"/>
                <a:ext cx="1670049" cy="3671297"/>
                <a:chOff x="7426021" y="3034703"/>
                <a:chExt cx="1711362" cy="2633009"/>
              </a:xfrm>
            </p:grpSpPr>
            <p:sp>
              <p:nvSpPr>
                <p:cNvPr id="44" name="Rounded Rectangle 43"/>
                <p:cNvSpPr/>
                <p:nvPr/>
              </p:nvSpPr>
              <p:spPr bwMode="gray">
                <a:xfrm>
                  <a:off x="7451947" y="3475501"/>
                  <a:ext cx="1667495" cy="2192211"/>
                </a:xfrm>
                <a:prstGeom prst="roundRect">
                  <a:avLst>
                    <a:gd name="adj" fmla="val 7025"/>
                  </a:avLst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Rectangle 44"/>
                <p:cNvSpPr/>
                <p:nvPr/>
              </p:nvSpPr>
              <p:spPr bwMode="gray">
                <a:xfrm>
                  <a:off x="7426021" y="3034703"/>
                  <a:ext cx="1711362" cy="3311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b="1" u="sng" dirty="0" smtClean="0">
                      <a:solidFill>
                        <a:schemeClr val="accent6">
                          <a:lumMod val="75000"/>
                        </a:schemeClr>
                      </a:solidFill>
                    </a:rPr>
                    <a:t>Intelligence</a:t>
                  </a:r>
                  <a:endParaRPr lang="en-US" sz="2400" b="1" u="sng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2" name="TextBox 1"/>
              <p:cNvSpPr txBox="1"/>
              <p:nvPr/>
            </p:nvSpPr>
            <p:spPr>
              <a:xfrm>
                <a:off x="6757838" y="6047817"/>
                <a:ext cx="2402561" cy="73866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Topology, Anomaly Detection, </a:t>
                </a:r>
              </a:p>
              <a:p>
                <a:r>
                  <a:rPr lang="en-US" sz="1400" dirty="0" smtClean="0"/>
                  <a:t>Root Cause Analysis, </a:t>
                </a:r>
              </a:p>
              <a:p>
                <a:r>
                  <a:rPr lang="en-US" sz="1400" dirty="0" smtClean="0"/>
                  <a:t>Predictive Insight, ….</a:t>
                </a:r>
                <a:endParaRPr lang="en-US" sz="1400" dirty="0"/>
              </a:p>
            </p:txBody>
          </p:sp>
        </p:grp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363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35</a:t>
            </a:fld>
            <a:endParaRPr lang="en-US" dirty="0"/>
          </a:p>
        </p:txBody>
      </p:sp>
      <p:pic>
        <p:nvPicPr>
          <p:cNvPr id="3" name="Picture 2" descr="shivon-zilis-Machine_Intelligence_Landscape_12-10-20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84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6700" b="1" dirty="0" smtClean="0"/>
              <a:t>Q &amp; A</a:t>
            </a:r>
            <a:br>
              <a:rPr lang="en-US" sz="6700" b="1" dirty="0" smtClean="0"/>
            </a:br>
            <a:endParaRPr lang="en-US" sz="31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36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22938" y="2943411"/>
            <a:ext cx="26981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Thanks!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236581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solidFill>
                  <a:srgbClr val="FF3300"/>
                </a:solidFill>
                <a:latin typeface="Arial Unicode MS" charset="0"/>
                <a:ea typeface="ＭＳ Ｐゴシック" charset="0"/>
                <a:cs typeface="Arial Unicode MS" charset="0"/>
              </a:rPr>
              <a:t>Role of </a:t>
            </a:r>
            <a:r>
              <a:rPr lang="en-US" dirty="0" smtClean="0">
                <a:solidFill>
                  <a:srgbClr val="FF3300"/>
                </a:solidFill>
                <a:latin typeface="Arial Unicode MS" charset="0"/>
                <a:ea typeface="ＭＳ Ｐゴシック" charset="0"/>
                <a:cs typeface="Arial Unicode MS" charset="0"/>
              </a:rPr>
              <a:t>Machine </a:t>
            </a:r>
            <a:r>
              <a:rPr lang="en-US" dirty="0">
                <a:solidFill>
                  <a:srgbClr val="FF3300"/>
                </a:solidFill>
                <a:latin typeface="Arial Unicode MS" charset="0"/>
                <a:ea typeface="ＭＳ Ｐゴシック" charset="0"/>
                <a:cs typeface="Arial Unicode MS" charset="0"/>
              </a:rPr>
              <a:t>Learning? </a:t>
            </a:r>
            <a:endParaRPr lang="en-US" dirty="0">
              <a:latin typeface="Courier New" charset="0"/>
              <a:ea typeface="ＭＳ Ｐゴシック" charset="0"/>
              <a:cs typeface="Courier New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4</a:t>
            </a:fld>
            <a:endParaRPr 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sz="2400" i="1" dirty="0">
                <a:latin typeface="Arial Unicode MS" charset="0"/>
                <a:ea typeface="ＭＳ Ｐゴシック" charset="0"/>
                <a:cs typeface="Arial Unicode MS" charset="0"/>
              </a:rPr>
              <a:t>Aspect of AI: creates knowledge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endParaRPr lang="en-US" sz="2400" dirty="0">
              <a:latin typeface="Arial Unicode MS" charset="0"/>
              <a:ea typeface="ＭＳ Ｐゴシック" charset="0"/>
              <a:cs typeface="Arial Unicode MS" charset="0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sz="2400" dirty="0">
                <a:latin typeface="Arial Unicode MS" charset="0"/>
                <a:ea typeface="ＭＳ Ｐゴシック" charset="0"/>
                <a:cs typeface="Arial Unicode MS" charset="0"/>
              </a:rPr>
              <a:t>Definition: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ja-JP" altLang="en-US" sz="2400" dirty="0">
                <a:latin typeface="Arial Unicode MS" charset="0"/>
                <a:ea typeface="ＭＳ Ｐゴシック" charset="0"/>
                <a:cs typeface="Arial Unicode MS" charset="0"/>
              </a:rPr>
              <a:t>“</a:t>
            </a:r>
            <a:r>
              <a:rPr lang="en-US" sz="2400" dirty="0">
                <a:latin typeface="Arial Unicode MS" charset="0"/>
                <a:ea typeface="ＭＳ Ｐゴシック" charset="0"/>
                <a:cs typeface="Arial Unicode MS" charset="0"/>
              </a:rPr>
              <a:t>changes in </a:t>
            </a:r>
            <a:r>
              <a:rPr lang="en-US" sz="2400" dirty="0" smtClean="0">
                <a:latin typeface="Arial Unicode MS" charset="0"/>
                <a:ea typeface="ＭＳ Ｐゴシック" charset="0"/>
                <a:cs typeface="Arial Unicode MS" charset="0"/>
              </a:rPr>
              <a:t>a system </a:t>
            </a:r>
            <a:r>
              <a:rPr lang="en-US" sz="2400" dirty="0">
                <a:latin typeface="Arial Unicode MS" charset="0"/>
                <a:ea typeface="ＭＳ Ｐゴシック" charset="0"/>
                <a:cs typeface="Arial Unicode MS" charset="0"/>
              </a:rPr>
              <a:t>that ... e</a:t>
            </a:r>
            <a:r>
              <a:rPr lang="en-US" sz="2400" dirty="0" smtClean="0">
                <a:latin typeface="Arial Unicode MS" charset="0"/>
                <a:ea typeface="ＭＳ Ｐゴシック" charset="0"/>
                <a:cs typeface="Arial Unicode MS" charset="0"/>
              </a:rPr>
              <a:t>nable it </a:t>
            </a:r>
            <a:r>
              <a:rPr lang="en-US" sz="2400" dirty="0">
                <a:latin typeface="Arial Unicode MS" charset="0"/>
                <a:ea typeface="ＭＳ Ｐゴシック" charset="0"/>
                <a:cs typeface="Arial Unicode MS" charset="0"/>
              </a:rPr>
              <a:t>to do the same task or tasks drawn from the same </a:t>
            </a:r>
            <a:r>
              <a:rPr lang="en-US" sz="2400" dirty="0" smtClean="0">
                <a:latin typeface="Arial Unicode MS" charset="0"/>
                <a:ea typeface="ＭＳ Ｐゴシック" charset="0"/>
                <a:cs typeface="Arial Unicode MS" charset="0"/>
              </a:rPr>
              <a:t>environment</a:t>
            </a:r>
            <a:r>
              <a:rPr lang="en-US" sz="2400" dirty="0" smtClean="0">
                <a:latin typeface="Arial Unicode MS" charset="0"/>
                <a:ea typeface="ＭＳ Ｐゴシック" charset="0"/>
                <a:cs typeface="Arial Unicode MS" charset="0"/>
              </a:rPr>
              <a:t> </a:t>
            </a:r>
            <a:r>
              <a:rPr lang="en-US" sz="2400" dirty="0">
                <a:latin typeface="Arial Unicode MS" charset="0"/>
                <a:ea typeface="ＭＳ Ｐゴシック" charset="0"/>
                <a:cs typeface="Arial Unicode MS" charset="0"/>
              </a:rPr>
              <a:t>more efficiently and more effectively </a:t>
            </a:r>
            <a:r>
              <a:rPr lang="en-US" sz="2400" u="sng" dirty="0">
                <a:latin typeface="Arial Unicode MS" charset="0"/>
                <a:ea typeface="ＭＳ Ｐゴシック" charset="0"/>
                <a:cs typeface="Arial Unicode MS" charset="0"/>
              </a:rPr>
              <a:t>the next time</a:t>
            </a:r>
            <a:r>
              <a:rPr lang="en-US" sz="2400" dirty="0">
                <a:latin typeface="Arial Unicode MS" charset="0"/>
                <a:ea typeface="ＭＳ Ｐゴシック" charset="0"/>
                <a:cs typeface="Arial Unicode MS" charset="0"/>
              </a:rPr>
              <a:t>.</a:t>
            </a:r>
            <a:r>
              <a:rPr lang="en-US" sz="2400" dirty="0" smtClean="0">
                <a:latin typeface="Arial Unicode MS" charset="0"/>
                <a:ea typeface="ＭＳ Ｐゴシック" charset="0"/>
                <a:cs typeface="Arial Unicode MS" charset="0"/>
              </a:rPr>
              <a:t>'’ </a:t>
            </a:r>
            <a:endParaRPr lang="en-US" sz="24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sz="2400" dirty="0">
                <a:latin typeface="Arial Unicode MS" charset="0"/>
                <a:ea typeface="ＭＳ Ｐゴシック" charset="0"/>
                <a:cs typeface="Arial Unicode MS" charset="0"/>
              </a:rPr>
              <a:t>There are two ways that a system can improve: </a:t>
            </a:r>
            <a:endParaRPr lang="en-US" sz="24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sz="2400" dirty="0">
                <a:latin typeface="Arial Unicode MS" charset="0"/>
                <a:ea typeface="ＭＳ Ｐゴシック" charset="0"/>
                <a:cs typeface="Arial Unicode MS" charset="0"/>
              </a:rPr>
              <a:t>1. By acquiring new knowledge </a:t>
            </a:r>
            <a:endParaRPr lang="en-US" sz="24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000" dirty="0">
                <a:latin typeface="Arial Unicode MS" charset="0"/>
                <a:ea typeface="ＭＳ Ｐゴシック" charset="0"/>
                <a:cs typeface="Arial Unicode MS" charset="0"/>
              </a:rPr>
              <a:t>acquiring new facts </a:t>
            </a:r>
            <a:endParaRPr lang="en-US" sz="20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000" dirty="0">
                <a:latin typeface="Arial Unicode MS" charset="0"/>
                <a:ea typeface="ＭＳ Ｐゴシック" charset="0"/>
                <a:cs typeface="Arial Unicode MS" charset="0"/>
              </a:rPr>
              <a:t>acquiring new skills </a:t>
            </a:r>
            <a:endParaRPr lang="en-US" sz="20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eaLnBrk="1" hangingPunct="1">
              <a:lnSpc>
                <a:spcPct val="90000"/>
              </a:lnSpc>
              <a:buClr>
                <a:schemeClr val="tx1"/>
              </a:buClr>
              <a:buFontTx/>
              <a:buNone/>
            </a:pPr>
            <a:r>
              <a:rPr lang="en-US" sz="2400" dirty="0">
                <a:latin typeface="Arial Unicode MS" charset="0"/>
                <a:ea typeface="ＭＳ Ｐゴシック" charset="0"/>
                <a:cs typeface="Arial Unicode MS" charset="0"/>
              </a:rPr>
              <a:t>2. By adapting its behavior </a:t>
            </a:r>
            <a:endParaRPr lang="en-US" sz="24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000" dirty="0">
                <a:latin typeface="Arial Unicode MS" charset="0"/>
                <a:ea typeface="ＭＳ Ｐゴシック" charset="0"/>
                <a:cs typeface="Arial Unicode MS" charset="0"/>
              </a:rPr>
              <a:t>solving problems more accurately </a:t>
            </a:r>
            <a:endParaRPr lang="en-US" sz="20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sz="2000" dirty="0">
                <a:latin typeface="Arial Unicode MS" charset="0"/>
                <a:ea typeface="ＭＳ Ｐゴシック" charset="0"/>
                <a:cs typeface="Arial Unicode MS" charset="0"/>
              </a:rPr>
              <a:t>solving problems more efficiently </a:t>
            </a:r>
            <a:endParaRPr lang="en-US" sz="2000" dirty="0">
              <a:latin typeface="Courier New" charset="0"/>
              <a:ea typeface="ＭＳ Ｐゴシック" charset="0"/>
              <a:cs typeface="Courier New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872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676"/>
            <a:ext cx="8229600" cy="1143000"/>
          </a:xfrm>
        </p:spPr>
        <p:txBody>
          <a:bodyPr/>
          <a:lstStyle/>
          <a:p>
            <a:r>
              <a:rPr lang="en-US" dirty="0" smtClean="0"/>
              <a:t>Why Machine Learning is Hard?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57200" y="1378855"/>
            <a:ext cx="9283866" cy="5267496"/>
            <a:chOff x="457200" y="1378855"/>
            <a:chExt cx="9283866" cy="5267496"/>
          </a:xfrm>
        </p:grpSpPr>
        <p:grpSp>
          <p:nvGrpSpPr>
            <p:cNvPr id="11" name="Group 10"/>
            <p:cNvGrpSpPr/>
            <p:nvPr/>
          </p:nvGrpSpPr>
          <p:grpSpPr>
            <a:xfrm>
              <a:off x="457200" y="1529363"/>
              <a:ext cx="8555585" cy="5116988"/>
              <a:chOff x="457200" y="1529363"/>
              <a:chExt cx="8555585" cy="5116988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457200" y="1529363"/>
                <a:ext cx="3279867" cy="5116988"/>
                <a:chOff x="457200" y="1529363"/>
                <a:chExt cx="3279867" cy="5116988"/>
              </a:xfrm>
            </p:grpSpPr>
            <p:pic>
              <p:nvPicPr>
                <p:cNvPr id="5" name="Picture 4" descr="z_and_p.jp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200" y="2273195"/>
                  <a:ext cx="3279867" cy="4373156"/>
                </a:xfrm>
                <a:prstGeom prst="rect">
                  <a:avLst/>
                </a:prstGeom>
              </p:spPr>
            </p:pic>
            <p:sp>
              <p:nvSpPr>
                <p:cNvPr id="7" name="TextBox 6"/>
                <p:cNvSpPr txBox="1"/>
                <p:nvPr/>
              </p:nvSpPr>
              <p:spPr>
                <a:xfrm>
                  <a:off x="1426567" y="1529363"/>
                  <a:ext cx="134113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/>
                    <a:t>You See</a:t>
                  </a:r>
                  <a:endParaRPr lang="en-US" sz="2800" dirty="0"/>
                </a:p>
              </p:txBody>
            </p:sp>
          </p:grpSp>
          <p:pic>
            <p:nvPicPr>
              <p:cNvPr id="6" name="Picture 5" descr="matrix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8018" y="2273196"/>
                <a:ext cx="3794767" cy="4373155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5406565" y="1378855"/>
              <a:ext cx="43345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Your ML Algorithm Sees</a:t>
              </a:r>
            </a:p>
            <a:p>
              <a:r>
                <a:rPr lang="en-US" sz="2800" dirty="0" smtClean="0"/>
                <a:t>A Bunch of Bits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60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38906" y="188913"/>
            <a:ext cx="8866188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Why Machine Learning Is Hard, Redux</a:t>
            </a:r>
            <a:br>
              <a:rPr lang="en-US" dirty="0" smtClean="0"/>
            </a:br>
            <a:r>
              <a:rPr lang="en-US" sz="3600" dirty="0" smtClean="0"/>
              <a:t>What is a “2”?</a:t>
            </a:r>
            <a:endParaRPr lang="en-US" sz="4000" dirty="0">
              <a:solidFill>
                <a:srgbClr val="0099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64562" y="1740469"/>
            <a:ext cx="7814877" cy="4849243"/>
            <a:chOff x="664562" y="1740469"/>
            <a:chExt cx="7814877" cy="4849243"/>
          </a:xfrm>
        </p:grpSpPr>
        <p:pic>
          <p:nvPicPr>
            <p:cNvPr id="173059" name="Picture 3" descr="close4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403" y="1740469"/>
              <a:ext cx="7701036" cy="4849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3060" name="Rectangle 4"/>
            <p:cNvSpPr>
              <a:spLocks noChangeArrowheads="1"/>
            </p:cNvSpPr>
            <p:nvPr/>
          </p:nvSpPr>
          <p:spPr bwMode="auto">
            <a:xfrm>
              <a:off x="664562" y="2922399"/>
              <a:ext cx="5504566" cy="75371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3062" name="Rectangle 6"/>
            <p:cNvSpPr>
              <a:spLocks noChangeArrowheads="1"/>
            </p:cNvSpPr>
            <p:nvPr/>
          </p:nvSpPr>
          <p:spPr bwMode="auto">
            <a:xfrm>
              <a:off x="6927512" y="2922399"/>
              <a:ext cx="760059" cy="75371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3063" name="Rectangle 7"/>
            <p:cNvSpPr>
              <a:spLocks noChangeArrowheads="1"/>
            </p:cNvSpPr>
            <p:nvPr/>
          </p:nvSpPr>
          <p:spPr bwMode="auto">
            <a:xfrm>
              <a:off x="2296846" y="4924593"/>
              <a:ext cx="1443107" cy="75371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3064" name="Rectangle 8"/>
            <p:cNvSpPr>
              <a:spLocks noChangeArrowheads="1"/>
            </p:cNvSpPr>
            <p:nvPr/>
          </p:nvSpPr>
          <p:spPr bwMode="auto">
            <a:xfrm>
              <a:off x="701393" y="3939410"/>
              <a:ext cx="760059" cy="75371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7948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8057"/>
            <a:ext cx="8411028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 smtClean="0">
                <a:solidFill>
                  <a:schemeClr val="accent2"/>
                </a:solidFill>
                <a:cs typeface="+mj-cs"/>
              </a:rPr>
              <a:t>Magic?</a:t>
            </a:r>
            <a:r>
              <a:rPr lang="en-US" dirty="0" smtClean="0">
                <a:cs typeface="+mj-cs"/>
              </a:rPr>
              <a:t> 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495800" cy="4572000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sz="2800" b="1" dirty="0" smtClean="0">
                <a:cs typeface="+mn-cs"/>
              </a:rPr>
              <a:t>No, more like gardening</a:t>
            </a:r>
          </a:p>
          <a:p>
            <a:pPr eaLnBrk="1" hangingPunct="1">
              <a:buFontTx/>
              <a:buNone/>
              <a:defRPr/>
            </a:pPr>
            <a:endParaRPr lang="en-US" sz="2800" b="1" dirty="0" smtClean="0">
              <a:cs typeface="+mn-cs"/>
            </a:endParaRPr>
          </a:p>
          <a:p>
            <a:pPr eaLnBrk="1" hangingPunct="1">
              <a:defRPr/>
            </a:pPr>
            <a:r>
              <a:rPr lang="en-US" sz="2800" b="1" dirty="0" smtClean="0">
                <a:solidFill>
                  <a:srgbClr val="FFCC00"/>
                </a:solidFill>
                <a:cs typeface="+mn-cs"/>
              </a:rPr>
              <a:t>Seeds</a:t>
            </a:r>
            <a:r>
              <a:rPr lang="en-US" sz="2800" dirty="0" smtClean="0">
                <a:cs typeface="+mn-cs"/>
              </a:rPr>
              <a:t> = Algorithms</a:t>
            </a:r>
          </a:p>
          <a:p>
            <a:pPr eaLnBrk="1" hangingPunct="1">
              <a:defRPr/>
            </a:pPr>
            <a:r>
              <a:rPr lang="en-US" sz="2800" b="1" dirty="0" smtClean="0">
                <a:solidFill>
                  <a:srgbClr val="996633"/>
                </a:solidFill>
                <a:cs typeface="+mn-cs"/>
              </a:rPr>
              <a:t>Nutrients</a:t>
            </a:r>
            <a:r>
              <a:rPr lang="en-US" sz="2800" dirty="0" smtClean="0">
                <a:cs typeface="+mn-cs"/>
              </a:rPr>
              <a:t> = Data</a:t>
            </a:r>
          </a:p>
          <a:p>
            <a:pPr eaLnBrk="1" hangingPunct="1">
              <a:defRPr/>
            </a:pPr>
            <a:r>
              <a:rPr lang="en-US" sz="2800" b="1" dirty="0" smtClean="0">
                <a:solidFill>
                  <a:srgbClr val="FF3300"/>
                </a:solidFill>
                <a:cs typeface="+mn-cs"/>
              </a:rPr>
              <a:t>Gardener</a:t>
            </a:r>
            <a:r>
              <a:rPr lang="en-US" sz="2800" dirty="0" smtClean="0">
                <a:cs typeface="+mn-cs"/>
              </a:rPr>
              <a:t> = You</a:t>
            </a:r>
          </a:p>
          <a:p>
            <a:pPr eaLnBrk="1" hangingPunct="1">
              <a:defRPr/>
            </a:pPr>
            <a:r>
              <a:rPr lang="en-US" sz="2800" b="1" dirty="0" smtClean="0">
                <a:solidFill>
                  <a:srgbClr val="33CC33"/>
                </a:solidFill>
                <a:cs typeface="+mn-cs"/>
              </a:rPr>
              <a:t>Plants</a:t>
            </a:r>
            <a:r>
              <a:rPr lang="en-US" sz="2800" dirty="0" smtClean="0">
                <a:cs typeface="+mn-cs"/>
              </a:rPr>
              <a:t> = Programs</a:t>
            </a:r>
          </a:p>
        </p:txBody>
      </p:sp>
      <p:pic>
        <p:nvPicPr>
          <p:cNvPr id="6150" name="Picture 6" descr="natural_organic_gardeni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81575" y="1524000"/>
            <a:ext cx="3351213" cy="4648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C548DE-157F-4445-8A44-E6784E94F3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619" y="142965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7239" y="1250295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FFFF"/>
                </a:solidFill>
              </a:rPr>
              <a:t>7</a:t>
            </a:r>
            <a:endParaRPr lang="en-US" sz="11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201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3511305" y="4876800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3200" dirty="0"/>
              <a:t>Computer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68105" y="2057400"/>
            <a:ext cx="7912100" cy="4237038"/>
            <a:chOff x="685800" y="1600200"/>
            <a:chExt cx="7912100" cy="4237038"/>
          </a:xfrm>
        </p:grpSpPr>
        <p:sp>
          <p:nvSpPr>
            <p:cNvPr id="3096" name="Text Box 24"/>
            <p:cNvSpPr txBox="1">
              <a:spLocks noChangeArrowheads="1"/>
            </p:cNvSpPr>
            <p:nvPr/>
          </p:nvSpPr>
          <p:spPr bwMode="auto">
            <a:xfrm>
              <a:off x="1066800" y="5257800"/>
              <a:ext cx="1401763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Output</a:t>
              </a:r>
            </a:p>
          </p:txBody>
        </p:sp>
        <p:sp>
          <p:nvSpPr>
            <p:cNvPr id="3076" name="Rectangle 4"/>
            <p:cNvSpPr>
              <a:spLocks noChangeArrowheads="1"/>
            </p:cNvSpPr>
            <p:nvPr/>
          </p:nvSpPr>
          <p:spPr bwMode="auto">
            <a:xfrm>
              <a:off x="3352800" y="1600200"/>
              <a:ext cx="2667000" cy="1524000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3200" dirty="0"/>
                <a:t>Computer</a:t>
              </a:r>
            </a:p>
          </p:txBody>
        </p:sp>
        <p:sp>
          <p:nvSpPr>
            <p:cNvPr id="3078" name="Line 6"/>
            <p:cNvSpPr>
              <a:spLocks noChangeShapeType="1"/>
            </p:cNvSpPr>
            <p:nvPr/>
          </p:nvSpPr>
          <p:spPr bwMode="auto">
            <a:xfrm>
              <a:off x="2438400" y="20574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79" name="Line 7"/>
            <p:cNvSpPr>
              <a:spLocks noChangeShapeType="1"/>
            </p:cNvSpPr>
            <p:nvPr/>
          </p:nvSpPr>
          <p:spPr bwMode="auto">
            <a:xfrm>
              <a:off x="2438400" y="27432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80" name="Line 8"/>
            <p:cNvSpPr>
              <a:spLocks noChangeShapeType="1"/>
            </p:cNvSpPr>
            <p:nvPr/>
          </p:nvSpPr>
          <p:spPr bwMode="auto">
            <a:xfrm>
              <a:off x="6019800" y="2286000"/>
              <a:ext cx="762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82" name="Text Box 10"/>
            <p:cNvSpPr txBox="1">
              <a:spLocks noChangeArrowheads="1"/>
            </p:cNvSpPr>
            <p:nvPr/>
          </p:nvSpPr>
          <p:spPr bwMode="auto">
            <a:xfrm>
              <a:off x="1355725" y="1692275"/>
              <a:ext cx="10414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Data</a:t>
              </a:r>
            </a:p>
          </p:txBody>
        </p:sp>
        <p:sp>
          <p:nvSpPr>
            <p:cNvPr id="3083" name="Text Box 11"/>
            <p:cNvSpPr txBox="1">
              <a:spLocks noChangeArrowheads="1"/>
            </p:cNvSpPr>
            <p:nvPr/>
          </p:nvSpPr>
          <p:spPr bwMode="auto">
            <a:xfrm>
              <a:off x="685800" y="2362200"/>
              <a:ext cx="17399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 smtClean="0"/>
                <a:t>Program</a:t>
              </a:r>
              <a:endParaRPr lang="en-US" sz="3200" dirty="0"/>
            </a:p>
          </p:txBody>
        </p:sp>
        <p:sp>
          <p:nvSpPr>
            <p:cNvPr id="3084" name="Text Box 12"/>
            <p:cNvSpPr txBox="1">
              <a:spLocks noChangeArrowheads="1"/>
            </p:cNvSpPr>
            <p:nvPr/>
          </p:nvSpPr>
          <p:spPr bwMode="auto">
            <a:xfrm>
              <a:off x="6781800" y="1981200"/>
              <a:ext cx="1401763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Output</a:t>
              </a:r>
            </a:p>
          </p:txBody>
        </p:sp>
        <p:sp>
          <p:nvSpPr>
            <p:cNvPr id="3092" name="Line 20"/>
            <p:cNvSpPr>
              <a:spLocks noChangeShapeType="1"/>
            </p:cNvSpPr>
            <p:nvPr/>
          </p:nvSpPr>
          <p:spPr bwMode="auto">
            <a:xfrm>
              <a:off x="2514600" y="48768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93" name="Line 21"/>
            <p:cNvSpPr>
              <a:spLocks noChangeShapeType="1"/>
            </p:cNvSpPr>
            <p:nvPr/>
          </p:nvSpPr>
          <p:spPr bwMode="auto">
            <a:xfrm>
              <a:off x="2514600" y="5562600"/>
              <a:ext cx="914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94" name="Line 22"/>
            <p:cNvSpPr>
              <a:spLocks noChangeShapeType="1"/>
            </p:cNvSpPr>
            <p:nvPr/>
          </p:nvSpPr>
          <p:spPr bwMode="auto">
            <a:xfrm>
              <a:off x="6096000" y="5105400"/>
              <a:ext cx="762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95" name="Text Box 23"/>
            <p:cNvSpPr txBox="1">
              <a:spLocks noChangeArrowheads="1"/>
            </p:cNvSpPr>
            <p:nvPr/>
          </p:nvSpPr>
          <p:spPr bwMode="auto">
            <a:xfrm>
              <a:off x="1431925" y="4511675"/>
              <a:ext cx="10414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Data</a:t>
              </a:r>
            </a:p>
          </p:txBody>
        </p:sp>
        <p:sp>
          <p:nvSpPr>
            <p:cNvPr id="3097" name="Text Box 25"/>
            <p:cNvSpPr txBox="1">
              <a:spLocks noChangeArrowheads="1"/>
            </p:cNvSpPr>
            <p:nvPr/>
          </p:nvSpPr>
          <p:spPr bwMode="auto">
            <a:xfrm>
              <a:off x="6858000" y="4800600"/>
              <a:ext cx="17399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Program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91810" y="136159"/>
            <a:ext cx="8760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The Same Thing Said in Cartoon Form</a:t>
            </a:r>
            <a:endParaRPr lang="en-US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8</a:t>
            </a:fld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71255" y="1407423"/>
            <a:ext cx="8305800" cy="5181600"/>
          </a:xfrm>
        </p:spPr>
        <p:txBody>
          <a:bodyPr/>
          <a:lstStyle/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  Traditional Programming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b="1" dirty="0">
                <a:solidFill>
                  <a:schemeClr val="accent2"/>
                </a:solidFill>
              </a:rPr>
              <a:t> 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80328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smtClean="0">
                <a:solidFill>
                  <a:schemeClr val="accent2"/>
                </a:solidFill>
                <a:cs typeface="+mj-cs"/>
              </a:rPr>
              <a:t>ML in a Nutshell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FF955CDD-D7C6-8042-9352-EB1D3AB4B640}" type="slidenum">
              <a:rPr lang="en-US" smtClean="0"/>
              <a:t>9</a:t>
            </a:fld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cs typeface="+mn-cs"/>
              </a:rPr>
              <a:t>Tens of thousands of machine learning algorithms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Hundreds new every year</a:t>
            </a:r>
          </a:p>
          <a:p>
            <a:pPr eaLnBrk="1" hangingPunct="1">
              <a:defRPr/>
            </a:pPr>
            <a:r>
              <a:rPr lang="en-US" smtClean="0">
                <a:cs typeface="+mn-cs"/>
              </a:rPr>
              <a:t>Every machine learning algorithm has three components:</a:t>
            </a:r>
          </a:p>
          <a:p>
            <a:pPr lvl="1" eaLnBrk="1" hangingPunct="1">
              <a:defRPr/>
            </a:pPr>
            <a:r>
              <a:rPr lang="en-US" b="1" smtClean="0"/>
              <a:t>Representation</a:t>
            </a:r>
          </a:p>
          <a:p>
            <a:pPr lvl="1" eaLnBrk="1" hangingPunct="1">
              <a:defRPr/>
            </a:pPr>
            <a:r>
              <a:rPr lang="en-US" b="1" smtClean="0"/>
              <a:t>Evaluation</a:t>
            </a:r>
          </a:p>
          <a:p>
            <a:pPr lvl="1" eaLnBrk="1" hangingPunct="1">
              <a:defRPr/>
            </a:pPr>
            <a:r>
              <a:rPr lang="en-US" b="1" smtClean="0"/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1852657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2951</TotalTime>
  <Words>1117</Words>
  <Application>Microsoft Macintosh PowerPoint</Application>
  <PresentationFormat>On-screen Show (4:3)</PresentationFormat>
  <Paragraphs>311</Paragraphs>
  <Slides>36</Slides>
  <Notes>1</Notes>
  <HiddenSlides>1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Median</vt:lpstr>
      <vt:lpstr>Artwork</vt:lpstr>
      <vt:lpstr>Machine Learning AND IT’S APPLICATIONS </vt:lpstr>
      <vt:lpstr>What is Learning?</vt:lpstr>
      <vt:lpstr>So What Is Machine Learning?</vt:lpstr>
      <vt:lpstr>Role of Machine Learning? </vt:lpstr>
      <vt:lpstr>Why Machine Learning is Hard?</vt:lpstr>
      <vt:lpstr>Why Machine Learning Is Hard, Redux What is a “2”?</vt:lpstr>
      <vt:lpstr>Magic? </vt:lpstr>
      <vt:lpstr>PowerPoint Presentation</vt:lpstr>
      <vt:lpstr>ML in a Nutshell</vt:lpstr>
      <vt:lpstr>Representation</vt:lpstr>
      <vt:lpstr>Evaluation</vt:lpstr>
      <vt:lpstr>Optimization</vt:lpstr>
      <vt:lpstr>Learning system model</vt:lpstr>
      <vt:lpstr>Training and testing</vt:lpstr>
      <vt:lpstr>Training and testing</vt:lpstr>
      <vt:lpstr>Types of Learning</vt:lpstr>
      <vt:lpstr>Algorithms</vt:lpstr>
      <vt:lpstr>When Would We Use Machine Learning? </vt:lpstr>
      <vt:lpstr>Which of these things is NOT like the others?</vt:lpstr>
      <vt:lpstr>Which of these things is like the others? And how?</vt:lpstr>
      <vt:lpstr>Bongard problems</vt:lpstr>
      <vt:lpstr>Another View: Manifolds and Classes</vt:lpstr>
      <vt:lpstr>Robotics and ML</vt:lpstr>
      <vt:lpstr>Industrial Robots</vt:lpstr>
      <vt:lpstr>Military/Government Robots</vt:lpstr>
      <vt:lpstr>Military Robots</vt:lpstr>
      <vt:lpstr>Space Robots</vt:lpstr>
      <vt:lpstr>Service Robots</vt:lpstr>
      <vt:lpstr>Medical/Healthcare Applications</vt:lpstr>
      <vt:lpstr>Laboratory Applications</vt:lpstr>
      <vt:lpstr>ALVINN</vt:lpstr>
      <vt:lpstr>Scout Robots</vt:lpstr>
      <vt:lpstr>Where I Want To Go With This</vt:lpstr>
      <vt:lpstr>PowerPoint Presentation</vt:lpstr>
      <vt:lpstr>PowerPoint Presentation</vt:lpstr>
      <vt:lpstr>Q &amp; A </vt:lpstr>
    </vt:vector>
  </TitlesOfParts>
  <Company>UO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Meyer</dc:creator>
  <cp:lastModifiedBy>apple</cp:lastModifiedBy>
  <cp:revision>499</cp:revision>
  <dcterms:created xsi:type="dcterms:W3CDTF">2015-02-20T17:51:07Z</dcterms:created>
  <dcterms:modified xsi:type="dcterms:W3CDTF">2018-11-30T07:30:40Z</dcterms:modified>
</cp:coreProperties>
</file>